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6" r:id="rId2"/>
    <p:sldId id="257" r:id="rId3"/>
    <p:sldId id="301" r:id="rId4"/>
    <p:sldId id="300" r:id="rId5"/>
    <p:sldId id="302" r:id="rId6"/>
    <p:sldId id="303" r:id="rId7"/>
    <p:sldId id="265" r:id="rId8"/>
    <p:sldId id="267" r:id="rId9"/>
    <p:sldId id="305" r:id="rId10"/>
    <p:sldId id="268" r:id="rId11"/>
    <p:sldId id="269" r:id="rId12"/>
    <p:sldId id="293" r:id="rId13"/>
    <p:sldId id="294" r:id="rId14"/>
    <p:sldId id="271" r:id="rId15"/>
    <p:sldId id="272" r:id="rId16"/>
    <p:sldId id="295" r:id="rId17"/>
    <p:sldId id="296" r:id="rId18"/>
    <p:sldId id="297" r:id="rId19"/>
    <p:sldId id="298" r:id="rId20"/>
    <p:sldId id="299" r:id="rId21"/>
    <p:sldId id="30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F5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0BAEC-5E17-43E2-8C9C-2F237C0450C3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03653-6F42-4589-BA82-DD2F03512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34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Welcome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03653-6F42-4589-BA82-DD2F035125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355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Main discussion of two nouns.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03653-6F42-4589-BA82-DD2F0351252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2158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Teacher will ask the students to tell the classification of noun according to previous discussion.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03653-6F42-4589-BA82-DD2F0351252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37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Teacher may ask the students to find out concrete noun through making the sentences.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03653-6F42-4589-BA82-DD2F0351252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1975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Teacher may take out the definition of abstract noun though the pictures.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03653-6F42-4589-BA82-DD2F0351252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188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Teacher may ask the students to identify the concrete and abstract noun showing the</a:t>
            </a:r>
            <a:r>
              <a:rPr lang="en-US" baseline="0" dirty="0" smtClean="0"/>
              <a:t> pictures.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03653-6F42-4589-BA82-DD2F0351252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357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Students</a:t>
            </a:r>
            <a:r>
              <a:rPr lang="en-US" baseline="0" dirty="0" smtClean="0"/>
              <a:t> will be supposed to tell a word with a single suffix to make a sentence.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03653-6F42-4589-BA82-DD2F0351252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3998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Each two students will do the task.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03653-6F42-4589-BA82-DD2F0351252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3589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Teacher may take feedback asking the 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03653-6F42-4589-BA82-DD2F0351252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016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Assignment.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03653-6F42-4589-BA82-DD2F0351252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7592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This is a Hadith.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03653-6F42-4589-BA82-DD2F0351252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78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03653-6F42-4589-BA82-DD2F035125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9137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Last greeting.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03653-6F42-4589-BA82-DD2F0351252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77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This picture is to test that the students are familiar to the story “The honest wood cutter” or not.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03653-6F42-4589-BA82-DD2F0351252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718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Bothe Concrete &amp; Abstract noun are shown in the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03653-6F42-4589-BA82-DD2F0351252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83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Teacher will make the students understand material noun through this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03653-6F42-4589-BA82-DD2F0351252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928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Teacher will ask the students to focus the main theme of abstract noun.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03653-6F42-4589-BA82-DD2F0351252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252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Suspension to lesson declaration.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03653-6F42-4589-BA82-DD2F0351252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994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This is the target of this lesson.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03653-6F42-4589-BA82-DD2F0351252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49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Teacher will take out the naming word showing the pictures.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58E5-E453-463F-8849-12625CA13EE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694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0103-2328-41F6-80CF-E6C1406D1073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77EC-DB88-4634-94A1-C54C70DB723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0103-2328-41F6-80CF-E6C1406D1073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77EC-DB88-4634-94A1-C54C70DB72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0103-2328-41F6-80CF-E6C1406D1073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77EC-DB88-4634-94A1-C54C70DB72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0103-2328-41F6-80CF-E6C1406D1073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77EC-DB88-4634-94A1-C54C70DB72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0103-2328-41F6-80CF-E6C1406D1073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6DD77EC-DB88-4634-94A1-C54C70DB72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0103-2328-41F6-80CF-E6C1406D1073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77EC-DB88-4634-94A1-C54C70DB72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0103-2328-41F6-80CF-E6C1406D1073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77EC-DB88-4634-94A1-C54C70DB72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0103-2328-41F6-80CF-E6C1406D1073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77EC-DB88-4634-94A1-C54C70DB72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0103-2328-41F6-80CF-E6C1406D1073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77EC-DB88-4634-94A1-C54C70DB72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0103-2328-41F6-80CF-E6C1406D1073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77EC-DB88-4634-94A1-C54C70DB72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0103-2328-41F6-80CF-E6C1406D1073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77EC-DB88-4634-94A1-C54C70DB72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1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9BE0103-2328-41F6-80CF-E6C1406D1073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6DD77EC-DB88-4634-94A1-C54C70DB723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jpg"/><Relationship Id="rId7" Type="http://schemas.openxmlformats.org/officeDocument/2006/relationships/image" Target="../media/image20.jpeg"/><Relationship Id="rId12" Type="http://schemas.openxmlformats.org/officeDocument/2006/relationships/image" Target="../media/image2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microsoft.com/office/2007/relationships/hdphoto" Target="../media/hdphoto5.wdp"/><Relationship Id="rId5" Type="http://schemas.openxmlformats.org/officeDocument/2006/relationships/image" Target="../media/image19.jpeg"/><Relationship Id="rId10" Type="http://schemas.openxmlformats.org/officeDocument/2006/relationships/image" Target="../media/image23.png"/><Relationship Id="rId4" Type="http://schemas.openxmlformats.org/officeDocument/2006/relationships/image" Target="../media/image18.gif"/><Relationship Id="rId9" Type="http://schemas.openxmlformats.org/officeDocument/2006/relationships/image" Target="../media/image22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8919029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1981200" y="1905000"/>
            <a:ext cx="4419600" cy="1447800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12500"/>
                <a:gd name="adj2" fmla="val -658"/>
              </a:avLst>
            </a:prstTxWarp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2060"/>
                </a:solidFill>
              </a:rPr>
              <a:t>Welcome</a:t>
            </a:r>
            <a:endParaRPr lang="en-US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62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347" y="268933"/>
            <a:ext cx="5264151" cy="34689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9000" contras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91" t="5548" r="40983"/>
          <a:stretch/>
        </p:blipFill>
        <p:spPr>
          <a:xfrm>
            <a:off x="228600" y="268933"/>
            <a:ext cx="3390600" cy="34648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28600" y="3788394"/>
            <a:ext cx="3390600" cy="523220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itchFamily="18" charset="0"/>
              </a:rPr>
              <a:t>Sumaia</a:t>
            </a:r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itchFamily="18" charset="0"/>
              </a:rPr>
              <a:t>  is a  girl.</a:t>
            </a:r>
            <a:endParaRPr lang="en-US" sz="2800" b="1" dirty="0">
              <a:solidFill>
                <a:schemeClr val="accent6">
                  <a:lumMod val="20000"/>
                  <a:lumOff val="8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60347" y="3780972"/>
            <a:ext cx="5264152" cy="523220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itchFamily="18" charset="0"/>
              </a:rPr>
              <a:t>Kindness  is  a noble  virtue.</a:t>
            </a:r>
            <a:endParaRPr lang="en-US" sz="2800" b="1" dirty="0">
              <a:solidFill>
                <a:schemeClr val="accent6">
                  <a:lumMod val="20000"/>
                  <a:lumOff val="8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60360" y="3817300"/>
            <a:ext cx="1516040" cy="613284"/>
          </a:xfrm>
          <a:prstGeom prst="ellipse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286000" y="3802910"/>
            <a:ext cx="1047900" cy="603878"/>
          </a:xfrm>
          <a:prstGeom prst="ellipse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657600" y="3657888"/>
            <a:ext cx="1711656" cy="812514"/>
          </a:xfrm>
          <a:prstGeom prst="ellipse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239000" y="3737882"/>
            <a:ext cx="1183508" cy="685800"/>
          </a:xfrm>
          <a:prstGeom prst="ellipse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Left-Up Arrow 3"/>
          <p:cNvSpPr/>
          <p:nvPr/>
        </p:nvSpPr>
        <p:spPr>
          <a:xfrm rot="2655491">
            <a:off x="1266778" y="3916753"/>
            <a:ext cx="1417656" cy="1400015"/>
          </a:xfrm>
          <a:prstGeom prst="leftUpArrow">
            <a:avLst>
              <a:gd name="adj1" fmla="val 8787"/>
              <a:gd name="adj2" fmla="val 13274"/>
              <a:gd name="adj3" fmla="val 25266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own Arrow Callout 1"/>
          <p:cNvSpPr/>
          <p:nvPr/>
        </p:nvSpPr>
        <p:spPr>
          <a:xfrm>
            <a:off x="304800" y="5155594"/>
            <a:ext cx="3314400" cy="914400"/>
          </a:xfrm>
          <a:prstGeom prst="downArrowCallout">
            <a:avLst>
              <a:gd name="adj1" fmla="val 52292"/>
              <a:gd name="adj2" fmla="val 59115"/>
              <a:gd name="adj3" fmla="val 25000"/>
              <a:gd name="adj4" fmla="val 6067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Visible(</a:t>
            </a:r>
            <a:r>
              <a:rPr lang="bn-IN" sz="3200" b="1" dirty="0" smtClean="0"/>
              <a:t>দৃশ্যমান</a:t>
            </a:r>
            <a:r>
              <a:rPr lang="en-US" sz="3200" b="1" dirty="0" smtClean="0"/>
              <a:t>)</a:t>
            </a:r>
            <a:endParaRPr lang="en-US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304800" y="6069994"/>
            <a:ext cx="3314400" cy="48320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Concrete Noun</a:t>
            </a:r>
            <a:endParaRPr lang="en-US" sz="2800" b="1" dirty="0"/>
          </a:p>
        </p:txBody>
      </p:sp>
      <p:sp>
        <p:nvSpPr>
          <p:cNvPr id="16" name="Left-Up Arrow 15"/>
          <p:cNvSpPr/>
          <p:nvPr/>
        </p:nvSpPr>
        <p:spPr>
          <a:xfrm rot="2655491">
            <a:off x="5190825" y="3488835"/>
            <a:ext cx="2046704" cy="2146734"/>
          </a:xfrm>
          <a:prstGeom prst="leftUpArrow">
            <a:avLst>
              <a:gd name="adj1" fmla="val 9863"/>
              <a:gd name="adj2" fmla="val 9977"/>
              <a:gd name="adj3" fmla="val 25266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Callout 16"/>
          <p:cNvSpPr/>
          <p:nvPr/>
        </p:nvSpPr>
        <p:spPr>
          <a:xfrm>
            <a:off x="3810000" y="5157211"/>
            <a:ext cx="5114498" cy="914400"/>
          </a:xfrm>
          <a:prstGeom prst="downArrowCallout">
            <a:avLst>
              <a:gd name="adj1" fmla="val 76172"/>
              <a:gd name="adj2" fmla="val 99413"/>
              <a:gd name="adj3" fmla="val 25000"/>
              <a:gd name="adj4" fmla="val 6067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Invisible</a:t>
            </a:r>
            <a:r>
              <a:rPr lang="bn-IN" sz="3600" b="1" dirty="0" smtClean="0"/>
              <a:t> </a:t>
            </a:r>
            <a:r>
              <a:rPr lang="en-US" sz="3600" b="1" dirty="0" smtClean="0"/>
              <a:t>(</a:t>
            </a:r>
            <a:r>
              <a:rPr lang="bn-IN" sz="3600" b="1" dirty="0" smtClean="0"/>
              <a:t>অদৃশ্যমান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  <p:sp>
        <p:nvSpPr>
          <p:cNvPr id="18" name="Rectangle 17"/>
          <p:cNvSpPr/>
          <p:nvPr/>
        </p:nvSpPr>
        <p:spPr>
          <a:xfrm>
            <a:off x="3810000" y="6071611"/>
            <a:ext cx="5114499" cy="48320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Abstract Noun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4300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4" grpId="0" animBg="1"/>
      <p:bldP spid="2" grpId="0" animBg="1"/>
      <p:bldP spid="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accent1">
                <a:lumMod val="99000"/>
              </a:schemeClr>
            </a:gs>
            <a:gs pos="100000">
              <a:schemeClr val="accent1">
                <a:lumMod val="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apezoid 2"/>
          <p:cNvSpPr/>
          <p:nvPr/>
        </p:nvSpPr>
        <p:spPr>
          <a:xfrm>
            <a:off x="381000" y="914400"/>
            <a:ext cx="8305800" cy="990600"/>
          </a:xfrm>
          <a:prstGeom prst="trapezoid">
            <a:avLst>
              <a:gd name="adj" fmla="val 9386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What are the classifications of noun?</a:t>
            </a:r>
            <a:endParaRPr lang="en-US" sz="3200" b="1" dirty="0"/>
          </a:p>
        </p:txBody>
      </p:sp>
      <p:sp>
        <p:nvSpPr>
          <p:cNvPr id="4" name="Down Arrow Callout 3"/>
          <p:cNvSpPr/>
          <p:nvPr/>
        </p:nvSpPr>
        <p:spPr>
          <a:xfrm>
            <a:off x="381000" y="1981200"/>
            <a:ext cx="8305800" cy="990600"/>
          </a:xfrm>
          <a:prstGeom prst="downArrowCallout">
            <a:avLst>
              <a:gd name="adj1" fmla="val 52305"/>
              <a:gd name="adj2" fmla="val 66045"/>
              <a:gd name="adj3" fmla="val 25000"/>
              <a:gd name="adj4" fmla="val 6359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Nouns are mainly classified into two kinds</a:t>
            </a:r>
            <a:endParaRPr lang="en-US" sz="32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2008496" y="2999948"/>
            <a:ext cx="5050808" cy="951931"/>
            <a:chOff x="2008496" y="4202373"/>
            <a:chExt cx="5050808" cy="95193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2095500" y="4202373"/>
              <a:ext cx="4876800" cy="1905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Down Arrow 5"/>
            <p:cNvSpPr/>
            <p:nvPr/>
          </p:nvSpPr>
          <p:spPr>
            <a:xfrm>
              <a:off x="2008496" y="4379225"/>
              <a:ext cx="342900" cy="762000"/>
            </a:xfrm>
            <a:prstGeom prst="downArrow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Down Arrow 6"/>
            <p:cNvSpPr/>
            <p:nvPr/>
          </p:nvSpPr>
          <p:spPr>
            <a:xfrm>
              <a:off x="6716404" y="4392304"/>
              <a:ext cx="342900" cy="762000"/>
            </a:xfrm>
            <a:prstGeom prst="downArrow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33400" y="4038600"/>
            <a:ext cx="3810000" cy="1384995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Concrete Noun</a:t>
            </a:r>
          </a:p>
          <a:p>
            <a:pPr algn="ctr"/>
            <a:r>
              <a:rPr lang="bn-IN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দেখা যায়,ধরা যায়, ছোঁয়া যায় এমন সব নাম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endParaRPr lang="en-US" sz="2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4400" y="4038600"/>
            <a:ext cx="3962400" cy="1384995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Abstract Noun</a:t>
            </a:r>
            <a:endParaRPr lang="bn-IN" sz="2800" b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bn-IN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গুণবাচক নাম যা দেখা যায় না, ধরা যায় না, ছোঁয়া যায় না 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endParaRPr lang="en-US" sz="2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4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3" y="914400"/>
            <a:ext cx="3124200" cy="3124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572" y="1058795"/>
            <a:ext cx="2942228" cy="28354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66052"/>
            <a:ext cx="2895600" cy="2839039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04800" y="228600"/>
            <a:ext cx="85344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Make sentences with the pictures.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962400"/>
            <a:ext cx="85344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The ball looks green.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4699575"/>
            <a:ext cx="85344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Tea refreshes our mind.</a:t>
            </a:r>
            <a:endParaRPr lang="en-US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" y="5442858"/>
            <a:ext cx="85344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We like jackfruit very much.</a:t>
            </a:r>
            <a:endParaRPr lang="en-US" sz="3200" b="1" dirty="0"/>
          </a:p>
        </p:txBody>
      </p:sp>
      <p:sp>
        <p:nvSpPr>
          <p:cNvPr id="6" name="Oval 5"/>
          <p:cNvSpPr/>
          <p:nvPr/>
        </p:nvSpPr>
        <p:spPr>
          <a:xfrm>
            <a:off x="1143000" y="3962400"/>
            <a:ext cx="838200" cy="5847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04800" y="4699574"/>
            <a:ext cx="838200" cy="5847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828800" y="5442858"/>
            <a:ext cx="1828800" cy="5847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" y="6183868"/>
            <a:ext cx="85344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Ball, tea and jackfruit are concrete noun.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9832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1" grpId="0" animBg="1"/>
      <p:bldP spid="13" grpId="0" animBg="1"/>
      <p:bldP spid="6" grpId="0" animBg="1"/>
      <p:bldP spid="6" grpId="1" animBg="1"/>
      <p:bldP spid="14" grpId="0" animBg="1"/>
      <p:bldP spid="14" grpId="1" animBg="1"/>
      <p:bldP spid="15" grpId="0" animBg="1"/>
      <p:bldP spid="15" grpId="1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accent1">
                <a:lumMod val="60000"/>
                <a:lumOff val="40000"/>
              </a:schemeClr>
            </a:gs>
            <a:gs pos="56000">
              <a:schemeClr val="accent1">
                <a:lumMod val="1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597" y="4953000"/>
            <a:ext cx="8610600" cy="120032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An abstract noun is a </a:t>
            </a:r>
            <a:r>
              <a:rPr lang="en-US" sz="36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type of noun that  has no physical existence.</a:t>
            </a:r>
            <a:endParaRPr lang="en-US" sz="36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0"/>
          <a:stretch/>
        </p:blipFill>
        <p:spPr>
          <a:xfrm>
            <a:off x="4343398" y="1143001"/>
            <a:ext cx="4495802" cy="35382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7" y="1143001"/>
            <a:ext cx="4114801" cy="353825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28597" y="304800"/>
            <a:ext cx="8610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Explain the picture.</a:t>
            </a:r>
            <a:endParaRPr lang="en-US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590800" y="3810000"/>
            <a:ext cx="1600200" cy="822305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love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800" y="3812906"/>
            <a:ext cx="2895599" cy="822305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kindness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6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accent1">
                <a:lumMod val="60000"/>
                <a:lumOff val="40000"/>
              </a:schemeClr>
            </a:gs>
            <a:gs pos="67000">
              <a:schemeClr val="accent1">
                <a:lumMod val="1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381000" y="145758"/>
            <a:ext cx="8381999" cy="1295400"/>
          </a:xfrm>
          <a:prstGeom prst="downArrowCallout">
            <a:avLst>
              <a:gd name="adj1" fmla="val 57410"/>
              <a:gd name="adj2" fmla="val 76349"/>
              <a:gd name="adj3" fmla="val 32550"/>
              <a:gd name="adj4" fmla="val 5289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Identify concrete &amp; abstract noun below.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34222"/>
            <a:ext cx="2129024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69806" y="3459249"/>
            <a:ext cx="2092250" cy="523220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Abstract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26839" y="3455045"/>
            <a:ext cx="2045159" cy="523220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Abstract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385" y="6187720"/>
            <a:ext cx="2056613" cy="523220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Abstract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127814"/>
            <a:ext cx="2129024" cy="196154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31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34" r="18298" b="7791"/>
          <a:stretch/>
        </p:blipFill>
        <p:spPr>
          <a:xfrm>
            <a:off x="4572000" y="4108158"/>
            <a:ext cx="2057400" cy="200459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572000" y="6187719"/>
            <a:ext cx="2057400" cy="523220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Concrete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840" y="1534222"/>
            <a:ext cx="2045159" cy="18288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51087"/>
            <a:ext cx="2097313" cy="181193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915" y="4108158"/>
            <a:ext cx="2119084" cy="201398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19000" contrast="8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024" y="4108158"/>
            <a:ext cx="2061976" cy="199571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81000" y="6182380"/>
            <a:ext cx="2129024" cy="523220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Concrete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1001" y="3459249"/>
            <a:ext cx="2145840" cy="523220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Concrete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29401" y="6187720"/>
            <a:ext cx="2095500" cy="523220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Abstract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62055" y="3461599"/>
            <a:ext cx="2057401" cy="523220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Concrete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569" y="1551086"/>
            <a:ext cx="2057402" cy="1811936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86673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0" grpId="0" animBg="1"/>
      <p:bldP spid="16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accent1">
                <a:lumMod val="60000"/>
                <a:lumOff val="40000"/>
              </a:schemeClr>
            </a:gs>
            <a:gs pos="81000">
              <a:schemeClr val="accent1">
                <a:lumMod val="1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304800" y="304800"/>
            <a:ext cx="8458200" cy="2057400"/>
          </a:xfrm>
          <a:prstGeom prst="downArrowCallout">
            <a:avLst>
              <a:gd name="adj1" fmla="val 69350"/>
              <a:gd name="adj2" fmla="val 123482"/>
              <a:gd name="adj3" fmla="val 32550"/>
              <a:gd name="adj4" fmla="val 54236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Generally Abstract Nouns are formed with some suffixes like--------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2590800"/>
            <a:ext cx="1905000" cy="895826"/>
          </a:xfrm>
          <a:prstGeom prst="downArrow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ness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50744" y="2590799"/>
            <a:ext cx="2260980" cy="895826"/>
          </a:xfrm>
          <a:prstGeom prst="downArrow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tion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4844" y="2590800"/>
            <a:ext cx="1828800" cy="895826"/>
          </a:xfrm>
          <a:prstGeom prst="downArrow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hood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463352" y="2590800"/>
            <a:ext cx="2299648" cy="895826"/>
          </a:xfrm>
          <a:prstGeom prst="downArrow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ship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3486625"/>
            <a:ext cx="1905000" cy="523220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kindness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50744" y="3486624"/>
            <a:ext cx="2260980" cy="523220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preparation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4844" y="3489960"/>
            <a:ext cx="1828800" cy="523220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boyhood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63352" y="3484523"/>
            <a:ext cx="2299648" cy="523220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scholarship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4285776"/>
            <a:ext cx="1905000" cy="895826"/>
          </a:xfrm>
          <a:prstGeom prst="downArrow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ment</a:t>
            </a:r>
            <a:endParaRPr lang="en-US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250744" y="4285775"/>
            <a:ext cx="2260980" cy="895826"/>
          </a:xfrm>
          <a:prstGeom prst="downArrow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ce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74844" y="4285776"/>
            <a:ext cx="1828800" cy="895826"/>
          </a:xfrm>
          <a:prstGeom prst="downArrow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th</a:t>
            </a:r>
            <a:endParaRPr lang="en-US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463352" y="4285776"/>
            <a:ext cx="2299648" cy="895826"/>
          </a:xfrm>
          <a:prstGeom prst="downArrow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ty</a:t>
            </a:r>
            <a:endParaRPr lang="en-US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04800" y="5181601"/>
            <a:ext cx="1905000" cy="523220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excitement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50744" y="5181600"/>
            <a:ext cx="2260980" cy="523220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importance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4844" y="5181602"/>
            <a:ext cx="1828800" cy="523220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depth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63352" y="5178773"/>
            <a:ext cx="2299648" cy="523220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ability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0" y="6019800"/>
            <a:ext cx="8458200" cy="584775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and so on.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15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682171" y="152400"/>
            <a:ext cx="7848600" cy="1447800"/>
          </a:xfrm>
          <a:prstGeom prst="bevel">
            <a:avLst>
              <a:gd name="adj" fmla="val 21344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Pair Work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04156" y="2743200"/>
            <a:ext cx="8004629" cy="39703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Mother</a:t>
            </a:r>
            <a:r>
              <a:rPr lang="en-US" sz="2800" dirty="0" smtClean="0"/>
              <a:t> is the most </a:t>
            </a:r>
            <a:r>
              <a:rPr lang="en-US" sz="2800" b="1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blessing</a:t>
            </a:r>
            <a:r>
              <a:rPr lang="en-US" sz="2800" dirty="0" smtClean="0"/>
              <a:t> of </a:t>
            </a:r>
            <a:r>
              <a:rPr lang="en-US" sz="2800" b="1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Alla</a:t>
            </a:r>
            <a:r>
              <a:rPr lang="en-US" sz="28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h</a:t>
            </a:r>
            <a:r>
              <a:rPr lang="en-US" sz="2800" dirty="0" smtClean="0"/>
              <a:t>. Her </a:t>
            </a:r>
            <a:r>
              <a:rPr lang="en-US" sz="2800" b="1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lov</a:t>
            </a:r>
            <a:r>
              <a:rPr lang="en-US" sz="28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e</a:t>
            </a:r>
            <a:r>
              <a:rPr lang="en-US" sz="2800" dirty="0" smtClean="0"/>
              <a:t> is divine.  The </a:t>
            </a:r>
            <a:r>
              <a:rPr lang="en-US" sz="2800" b="1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kindness</a:t>
            </a:r>
            <a:r>
              <a:rPr lang="en-US" sz="2800" dirty="0" smtClean="0"/>
              <a:t> of  mother is incomparable. She always takes </a:t>
            </a:r>
            <a:r>
              <a:rPr lang="en-US" sz="2800" b="1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care</a:t>
            </a:r>
            <a:r>
              <a:rPr lang="en-US" sz="2800" i="1" dirty="0" smtClean="0"/>
              <a:t> </a:t>
            </a:r>
            <a:r>
              <a:rPr lang="en-US" sz="2800" dirty="0" smtClean="0"/>
              <a:t>of her </a:t>
            </a:r>
            <a:r>
              <a:rPr lang="en-US" sz="2800" b="1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children</a:t>
            </a:r>
            <a:r>
              <a:rPr lang="en-US" sz="28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. </a:t>
            </a:r>
            <a:r>
              <a:rPr lang="en-US" sz="2800" dirty="0" smtClean="0"/>
              <a:t>She </a:t>
            </a:r>
            <a:r>
              <a:rPr lang="en-US" sz="2800" dirty="0"/>
              <a:t>provides her child with </a:t>
            </a:r>
            <a:r>
              <a:rPr lang="en-US" sz="2800" dirty="0" smtClean="0"/>
              <a:t>good </a:t>
            </a:r>
            <a:r>
              <a:rPr lang="en-US" sz="2800" b="1" i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foods</a:t>
            </a:r>
            <a:r>
              <a:rPr lang="en-US" sz="28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 </a:t>
            </a:r>
            <a:r>
              <a:rPr lang="en-US" sz="2800" dirty="0"/>
              <a:t>beautiful </a:t>
            </a:r>
            <a:r>
              <a:rPr lang="en-US" sz="2800" b="1" i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dresses</a:t>
            </a:r>
            <a:r>
              <a:rPr lang="en-US" sz="28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. </a:t>
            </a:r>
            <a:r>
              <a:rPr lang="en-US" sz="28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/>
              <a:t>If her </a:t>
            </a:r>
            <a:r>
              <a:rPr lang="en-US" sz="2800" b="1" i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child</a:t>
            </a:r>
            <a:r>
              <a:rPr lang="en-US" sz="2800" b="1" dirty="0"/>
              <a:t> </a:t>
            </a:r>
            <a:r>
              <a:rPr lang="en-US" sz="2800" dirty="0"/>
              <a:t>falls in any </a:t>
            </a:r>
            <a:r>
              <a:rPr lang="en-US" sz="2800" b="1" i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danger</a:t>
            </a:r>
            <a:r>
              <a:rPr lang="en-US" sz="2800" b="1" dirty="0"/>
              <a:t>, </a:t>
            </a:r>
            <a:r>
              <a:rPr lang="en-US" sz="2800" dirty="0"/>
              <a:t>she stays in </a:t>
            </a:r>
            <a:r>
              <a:rPr lang="en-US" sz="2800" b="1" i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anxiety</a:t>
            </a:r>
            <a:r>
              <a:rPr lang="en-US" sz="2800" b="1" dirty="0" smtClean="0"/>
              <a:t>.</a:t>
            </a:r>
            <a:r>
              <a:rPr lang="en-US" sz="2800" dirty="0" smtClean="0"/>
              <a:t> </a:t>
            </a:r>
            <a:r>
              <a:rPr lang="en-US" sz="2800" dirty="0"/>
              <a:t>A mother </a:t>
            </a:r>
            <a:r>
              <a:rPr lang="en-US" sz="2800" dirty="0" smtClean="0"/>
              <a:t>does her best for </a:t>
            </a:r>
            <a:r>
              <a:rPr lang="en-US" sz="2800" dirty="0"/>
              <a:t>the </a:t>
            </a:r>
            <a:r>
              <a:rPr lang="en-US" sz="2800" b="1" i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betterment</a:t>
            </a:r>
            <a:r>
              <a:rPr lang="en-US" sz="2800" dirty="0"/>
              <a:t> of her children. </a:t>
            </a:r>
            <a:r>
              <a:rPr lang="en-US" sz="2800" dirty="0" smtClean="0"/>
              <a:t>She always  gives </a:t>
            </a:r>
            <a:r>
              <a:rPr lang="en-US" sz="2800" i="1" dirty="0" smtClean="0">
                <a:solidFill>
                  <a:schemeClr val="bg1"/>
                </a:solidFill>
              </a:rPr>
              <a:t>i</a:t>
            </a:r>
            <a:r>
              <a:rPr lang="en-US" sz="2800" b="1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nspiration</a:t>
            </a:r>
            <a:r>
              <a:rPr lang="en-US" sz="2800" dirty="0" smtClean="0"/>
              <a:t>  to her children to succeed in life. So we should take care of her cordially.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04156" y="1752600"/>
            <a:ext cx="8004629" cy="9541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Identify the concrete and abstract nouns of the </a:t>
            </a:r>
            <a:r>
              <a:rPr lang="en-US" sz="2800" b="1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bold Italic </a:t>
            </a:r>
            <a:r>
              <a:rPr lang="en-US" sz="2800" dirty="0" smtClean="0"/>
              <a:t>words from the passage below.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762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152400" y="457200"/>
            <a:ext cx="8763000" cy="1828800"/>
          </a:xfrm>
          <a:prstGeom prst="round2Same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Evaluation</a:t>
            </a:r>
            <a:endParaRPr lang="en-US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152400" y="2296886"/>
            <a:ext cx="8763000" cy="3962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2800" b="1" dirty="0" smtClean="0"/>
          </a:p>
          <a:p>
            <a:pPr algn="just"/>
            <a:endParaRPr lang="en-US" sz="2800" b="1" dirty="0"/>
          </a:p>
          <a:p>
            <a:pPr marL="406400" indent="-58738" algn="just"/>
            <a:r>
              <a:rPr lang="en-US" sz="2800" b="1" dirty="0" smtClean="0"/>
              <a:t>Answer the following questions.</a:t>
            </a:r>
          </a:p>
          <a:p>
            <a:pPr marL="862013" indent="-514350" algn="just">
              <a:buFont typeface="+mj-lt"/>
              <a:buAutoNum type="alphaLcParenR"/>
            </a:pPr>
            <a:r>
              <a:rPr lang="en-US" sz="2800" b="1" dirty="0" smtClean="0"/>
              <a:t>What is concrete noun?</a:t>
            </a:r>
          </a:p>
          <a:p>
            <a:pPr marL="862013" indent="-514350" algn="just">
              <a:buFont typeface="+mj-lt"/>
              <a:buAutoNum type="alphaLcParenR"/>
            </a:pPr>
            <a:r>
              <a:rPr lang="en-US" sz="2800" b="1" spc="-100" dirty="0" smtClean="0"/>
              <a:t>What is the main characteristic of concrete noun?</a:t>
            </a:r>
          </a:p>
          <a:p>
            <a:pPr marL="862013" indent="-514350" algn="just">
              <a:buFont typeface="+mj-lt"/>
              <a:buAutoNum type="alphaLcParenR"/>
            </a:pPr>
            <a:r>
              <a:rPr lang="en-US" sz="2800" b="1" dirty="0" smtClean="0"/>
              <a:t>What do you mean by abstract?</a:t>
            </a:r>
          </a:p>
          <a:p>
            <a:pPr marL="862013" indent="-514350" algn="just">
              <a:buFont typeface="+mj-lt"/>
              <a:buAutoNum type="alphaLcParenR"/>
            </a:pPr>
            <a:r>
              <a:rPr lang="en-US" sz="2800" b="1" dirty="0" smtClean="0"/>
              <a:t>How is abstract noun normally formed?</a:t>
            </a:r>
          </a:p>
          <a:p>
            <a:pPr marL="862013" indent="-514350" algn="just">
              <a:buFont typeface="+mj-lt"/>
              <a:buAutoNum type="alphaLcParenR"/>
            </a:pPr>
            <a:r>
              <a:rPr lang="en-US" sz="2800" b="1" dirty="0" smtClean="0"/>
              <a:t>How can you recognize abstract noun?</a:t>
            </a:r>
          </a:p>
          <a:p>
            <a:pPr marL="862013" indent="-514350" algn="just">
              <a:buFont typeface="+mj-lt"/>
              <a:buAutoNum type="alphaLcParenR"/>
            </a:pPr>
            <a:endParaRPr lang="en-US" sz="2800" b="1" dirty="0" smtClean="0"/>
          </a:p>
          <a:p>
            <a:pPr algn="just"/>
            <a:endParaRPr lang="en-US" sz="2800" b="1" dirty="0" smtClean="0"/>
          </a:p>
          <a:p>
            <a:pPr algn="just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8775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accent1">
                <a:lumMod val="60000"/>
                <a:lumOff val="40000"/>
              </a:schemeClr>
            </a:gs>
            <a:gs pos="77000">
              <a:schemeClr val="accent1">
                <a:lumMod val="1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066800"/>
            <a:ext cx="4510396" cy="32489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388298" y="4787205"/>
            <a:ext cx="8153400" cy="13849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chemeClr val="bg1"/>
                </a:solidFill>
              </a:rPr>
              <a:t>Write down at least five  examples / names of concrete and abstract nouns from your surrounding environment.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24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accent1">
                <a:lumMod val="60000"/>
                <a:lumOff val="40000"/>
              </a:schemeClr>
            </a:gs>
            <a:gs pos="83000">
              <a:schemeClr val="accent1">
                <a:lumMod val="1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 Arrow 1"/>
          <p:cNvSpPr/>
          <p:nvPr/>
        </p:nvSpPr>
        <p:spPr>
          <a:xfrm>
            <a:off x="584824" y="609599"/>
            <a:ext cx="7848600" cy="3810001"/>
          </a:xfrm>
          <a:custGeom>
            <a:avLst/>
            <a:gdLst>
              <a:gd name="connsiteX0" fmla="*/ 0 w 5867400"/>
              <a:gd name="connsiteY0" fmla="*/ 1485900 h 2971800"/>
              <a:gd name="connsiteX1" fmla="*/ 668655 w 5867400"/>
              <a:gd name="connsiteY1" fmla="*/ 817245 h 2971800"/>
              <a:gd name="connsiteX2" fmla="*/ 668655 w 5867400"/>
              <a:gd name="connsiteY2" fmla="*/ 1151573 h 2971800"/>
              <a:gd name="connsiteX3" fmla="*/ 2599373 w 5867400"/>
              <a:gd name="connsiteY3" fmla="*/ 1151573 h 2971800"/>
              <a:gd name="connsiteX4" fmla="*/ 2599373 w 5867400"/>
              <a:gd name="connsiteY4" fmla="*/ 668655 h 2971800"/>
              <a:gd name="connsiteX5" fmla="*/ 2265045 w 5867400"/>
              <a:gd name="connsiteY5" fmla="*/ 668655 h 2971800"/>
              <a:gd name="connsiteX6" fmla="*/ 2933700 w 5867400"/>
              <a:gd name="connsiteY6" fmla="*/ 0 h 2971800"/>
              <a:gd name="connsiteX7" fmla="*/ 3602355 w 5867400"/>
              <a:gd name="connsiteY7" fmla="*/ 668655 h 2971800"/>
              <a:gd name="connsiteX8" fmla="*/ 3268028 w 5867400"/>
              <a:gd name="connsiteY8" fmla="*/ 668655 h 2971800"/>
              <a:gd name="connsiteX9" fmla="*/ 3268028 w 5867400"/>
              <a:gd name="connsiteY9" fmla="*/ 1151573 h 2971800"/>
              <a:gd name="connsiteX10" fmla="*/ 5198745 w 5867400"/>
              <a:gd name="connsiteY10" fmla="*/ 1151573 h 2971800"/>
              <a:gd name="connsiteX11" fmla="*/ 5198745 w 5867400"/>
              <a:gd name="connsiteY11" fmla="*/ 817245 h 2971800"/>
              <a:gd name="connsiteX12" fmla="*/ 5867400 w 5867400"/>
              <a:gd name="connsiteY12" fmla="*/ 1485900 h 2971800"/>
              <a:gd name="connsiteX13" fmla="*/ 5198745 w 5867400"/>
              <a:gd name="connsiteY13" fmla="*/ 2154555 h 2971800"/>
              <a:gd name="connsiteX14" fmla="*/ 5198745 w 5867400"/>
              <a:gd name="connsiteY14" fmla="*/ 1820228 h 2971800"/>
              <a:gd name="connsiteX15" fmla="*/ 3268028 w 5867400"/>
              <a:gd name="connsiteY15" fmla="*/ 1820228 h 2971800"/>
              <a:gd name="connsiteX16" fmla="*/ 3268028 w 5867400"/>
              <a:gd name="connsiteY16" fmla="*/ 2303145 h 2971800"/>
              <a:gd name="connsiteX17" fmla="*/ 3602355 w 5867400"/>
              <a:gd name="connsiteY17" fmla="*/ 2303145 h 2971800"/>
              <a:gd name="connsiteX18" fmla="*/ 2933700 w 5867400"/>
              <a:gd name="connsiteY18" fmla="*/ 2971800 h 2971800"/>
              <a:gd name="connsiteX19" fmla="*/ 2265045 w 5867400"/>
              <a:gd name="connsiteY19" fmla="*/ 2303145 h 2971800"/>
              <a:gd name="connsiteX20" fmla="*/ 2599373 w 5867400"/>
              <a:gd name="connsiteY20" fmla="*/ 2303145 h 2971800"/>
              <a:gd name="connsiteX21" fmla="*/ 2599373 w 5867400"/>
              <a:gd name="connsiteY21" fmla="*/ 1820228 h 2971800"/>
              <a:gd name="connsiteX22" fmla="*/ 668655 w 5867400"/>
              <a:gd name="connsiteY22" fmla="*/ 1820228 h 2971800"/>
              <a:gd name="connsiteX23" fmla="*/ 668655 w 5867400"/>
              <a:gd name="connsiteY23" fmla="*/ 2154555 h 2971800"/>
              <a:gd name="connsiteX24" fmla="*/ 0 w 5867400"/>
              <a:gd name="connsiteY24" fmla="*/ 1485900 h 2971800"/>
              <a:gd name="connsiteX0" fmla="*/ 1044031 w 5198745"/>
              <a:gd name="connsiteY0" fmla="*/ 1543957 h 2971800"/>
              <a:gd name="connsiteX1" fmla="*/ 0 w 5198745"/>
              <a:gd name="connsiteY1" fmla="*/ 817245 h 2971800"/>
              <a:gd name="connsiteX2" fmla="*/ 0 w 5198745"/>
              <a:gd name="connsiteY2" fmla="*/ 1151573 h 2971800"/>
              <a:gd name="connsiteX3" fmla="*/ 1930718 w 5198745"/>
              <a:gd name="connsiteY3" fmla="*/ 1151573 h 2971800"/>
              <a:gd name="connsiteX4" fmla="*/ 1930718 w 5198745"/>
              <a:gd name="connsiteY4" fmla="*/ 668655 h 2971800"/>
              <a:gd name="connsiteX5" fmla="*/ 1596390 w 5198745"/>
              <a:gd name="connsiteY5" fmla="*/ 668655 h 2971800"/>
              <a:gd name="connsiteX6" fmla="*/ 2265045 w 5198745"/>
              <a:gd name="connsiteY6" fmla="*/ 0 h 2971800"/>
              <a:gd name="connsiteX7" fmla="*/ 2933700 w 5198745"/>
              <a:gd name="connsiteY7" fmla="*/ 668655 h 2971800"/>
              <a:gd name="connsiteX8" fmla="*/ 2599373 w 5198745"/>
              <a:gd name="connsiteY8" fmla="*/ 668655 h 2971800"/>
              <a:gd name="connsiteX9" fmla="*/ 2599373 w 5198745"/>
              <a:gd name="connsiteY9" fmla="*/ 1151573 h 2971800"/>
              <a:gd name="connsiteX10" fmla="*/ 4530090 w 5198745"/>
              <a:gd name="connsiteY10" fmla="*/ 1151573 h 2971800"/>
              <a:gd name="connsiteX11" fmla="*/ 4530090 w 5198745"/>
              <a:gd name="connsiteY11" fmla="*/ 817245 h 2971800"/>
              <a:gd name="connsiteX12" fmla="*/ 5198745 w 5198745"/>
              <a:gd name="connsiteY12" fmla="*/ 1485900 h 2971800"/>
              <a:gd name="connsiteX13" fmla="*/ 4530090 w 5198745"/>
              <a:gd name="connsiteY13" fmla="*/ 2154555 h 2971800"/>
              <a:gd name="connsiteX14" fmla="*/ 4530090 w 5198745"/>
              <a:gd name="connsiteY14" fmla="*/ 1820228 h 2971800"/>
              <a:gd name="connsiteX15" fmla="*/ 2599373 w 5198745"/>
              <a:gd name="connsiteY15" fmla="*/ 1820228 h 2971800"/>
              <a:gd name="connsiteX16" fmla="*/ 2599373 w 5198745"/>
              <a:gd name="connsiteY16" fmla="*/ 2303145 h 2971800"/>
              <a:gd name="connsiteX17" fmla="*/ 2933700 w 5198745"/>
              <a:gd name="connsiteY17" fmla="*/ 2303145 h 2971800"/>
              <a:gd name="connsiteX18" fmla="*/ 2265045 w 5198745"/>
              <a:gd name="connsiteY18" fmla="*/ 2971800 h 2971800"/>
              <a:gd name="connsiteX19" fmla="*/ 1596390 w 5198745"/>
              <a:gd name="connsiteY19" fmla="*/ 2303145 h 2971800"/>
              <a:gd name="connsiteX20" fmla="*/ 1930718 w 5198745"/>
              <a:gd name="connsiteY20" fmla="*/ 2303145 h 2971800"/>
              <a:gd name="connsiteX21" fmla="*/ 1930718 w 5198745"/>
              <a:gd name="connsiteY21" fmla="*/ 1820228 h 2971800"/>
              <a:gd name="connsiteX22" fmla="*/ 0 w 5198745"/>
              <a:gd name="connsiteY22" fmla="*/ 1820228 h 2971800"/>
              <a:gd name="connsiteX23" fmla="*/ 0 w 5198745"/>
              <a:gd name="connsiteY23" fmla="*/ 2154555 h 2971800"/>
              <a:gd name="connsiteX24" fmla="*/ 1044031 w 5198745"/>
              <a:gd name="connsiteY24" fmla="*/ 1543957 h 2971800"/>
              <a:gd name="connsiteX0" fmla="*/ 1044031 w 4530090"/>
              <a:gd name="connsiteY0" fmla="*/ 1543957 h 2971800"/>
              <a:gd name="connsiteX1" fmla="*/ 0 w 4530090"/>
              <a:gd name="connsiteY1" fmla="*/ 817245 h 2971800"/>
              <a:gd name="connsiteX2" fmla="*/ 0 w 4530090"/>
              <a:gd name="connsiteY2" fmla="*/ 1151573 h 2971800"/>
              <a:gd name="connsiteX3" fmla="*/ 1930718 w 4530090"/>
              <a:gd name="connsiteY3" fmla="*/ 1151573 h 2971800"/>
              <a:gd name="connsiteX4" fmla="*/ 1930718 w 4530090"/>
              <a:gd name="connsiteY4" fmla="*/ 668655 h 2971800"/>
              <a:gd name="connsiteX5" fmla="*/ 1596390 w 4530090"/>
              <a:gd name="connsiteY5" fmla="*/ 668655 h 2971800"/>
              <a:gd name="connsiteX6" fmla="*/ 2265045 w 4530090"/>
              <a:gd name="connsiteY6" fmla="*/ 0 h 2971800"/>
              <a:gd name="connsiteX7" fmla="*/ 2933700 w 4530090"/>
              <a:gd name="connsiteY7" fmla="*/ 668655 h 2971800"/>
              <a:gd name="connsiteX8" fmla="*/ 2599373 w 4530090"/>
              <a:gd name="connsiteY8" fmla="*/ 668655 h 2971800"/>
              <a:gd name="connsiteX9" fmla="*/ 2599373 w 4530090"/>
              <a:gd name="connsiteY9" fmla="*/ 1151573 h 2971800"/>
              <a:gd name="connsiteX10" fmla="*/ 4530090 w 4530090"/>
              <a:gd name="connsiteY10" fmla="*/ 1151573 h 2971800"/>
              <a:gd name="connsiteX11" fmla="*/ 4530090 w 4530090"/>
              <a:gd name="connsiteY11" fmla="*/ 817245 h 2971800"/>
              <a:gd name="connsiteX12" fmla="*/ 3631202 w 4530090"/>
              <a:gd name="connsiteY12" fmla="*/ 1500415 h 2971800"/>
              <a:gd name="connsiteX13" fmla="*/ 4530090 w 4530090"/>
              <a:gd name="connsiteY13" fmla="*/ 2154555 h 2971800"/>
              <a:gd name="connsiteX14" fmla="*/ 4530090 w 4530090"/>
              <a:gd name="connsiteY14" fmla="*/ 1820228 h 2971800"/>
              <a:gd name="connsiteX15" fmla="*/ 2599373 w 4530090"/>
              <a:gd name="connsiteY15" fmla="*/ 1820228 h 2971800"/>
              <a:gd name="connsiteX16" fmla="*/ 2599373 w 4530090"/>
              <a:gd name="connsiteY16" fmla="*/ 2303145 h 2971800"/>
              <a:gd name="connsiteX17" fmla="*/ 2933700 w 4530090"/>
              <a:gd name="connsiteY17" fmla="*/ 2303145 h 2971800"/>
              <a:gd name="connsiteX18" fmla="*/ 2265045 w 4530090"/>
              <a:gd name="connsiteY18" fmla="*/ 2971800 h 2971800"/>
              <a:gd name="connsiteX19" fmla="*/ 1596390 w 4530090"/>
              <a:gd name="connsiteY19" fmla="*/ 2303145 h 2971800"/>
              <a:gd name="connsiteX20" fmla="*/ 1930718 w 4530090"/>
              <a:gd name="connsiteY20" fmla="*/ 2303145 h 2971800"/>
              <a:gd name="connsiteX21" fmla="*/ 1930718 w 4530090"/>
              <a:gd name="connsiteY21" fmla="*/ 1820228 h 2971800"/>
              <a:gd name="connsiteX22" fmla="*/ 0 w 4530090"/>
              <a:gd name="connsiteY22" fmla="*/ 1820228 h 2971800"/>
              <a:gd name="connsiteX23" fmla="*/ 0 w 4530090"/>
              <a:gd name="connsiteY23" fmla="*/ 2154555 h 2971800"/>
              <a:gd name="connsiteX24" fmla="*/ 1044031 w 4530090"/>
              <a:gd name="connsiteY24" fmla="*/ 1543957 h 2971800"/>
              <a:gd name="connsiteX0" fmla="*/ 1044031 w 4530090"/>
              <a:gd name="connsiteY0" fmla="*/ 1543957 h 2303145"/>
              <a:gd name="connsiteX1" fmla="*/ 0 w 4530090"/>
              <a:gd name="connsiteY1" fmla="*/ 817245 h 2303145"/>
              <a:gd name="connsiteX2" fmla="*/ 0 w 4530090"/>
              <a:gd name="connsiteY2" fmla="*/ 1151573 h 2303145"/>
              <a:gd name="connsiteX3" fmla="*/ 1930718 w 4530090"/>
              <a:gd name="connsiteY3" fmla="*/ 1151573 h 2303145"/>
              <a:gd name="connsiteX4" fmla="*/ 1930718 w 4530090"/>
              <a:gd name="connsiteY4" fmla="*/ 668655 h 2303145"/>
              <a:gd name="connsiteX5" fmla="*/ 1596390 w 4530090"/>
              <a:gd name="connsiteY5" fmla="*/ 668655 h 2303145"/>
              <a:gd name="connsiteX6" fmla="*/ 2265045 w 4530090"/>
              <a:gd name="connsiteY6" fmla="*/ 0 h 2303145"/>
              <a:gd name="connsiteX7" fmla="*/ 2933700 w 4530090"/>
              <a:gd name="connsiteY7" fmla="*/ 668655 h 2303145"/>
              <a:gd name="connsiteX8" fmla="*/ 2599373 w 4530090"/>
              <a:gd name="connsiteY8" fmla="*/ 668655 h 2303145"/>
              <a:gd name="connsiteX9" fmla="*/ 2599373 w 4530090"/>
              <a:gd name="connsiteY9" fmla="*/ 1151573 h 2303145"/>
              <a:gd name="connsiteX10" fmla="*/ 4530090 w 4530090"/>
              <a:gd name="connsiteY10" fmla="*/ 1151573 h 2303145"/>
              <a:gd name="connsiteX11" fmla="*/ 4530090 w 4530090"/>
              <a:gd name="connsiteY11" fmla="*/ 817245 h 2303145"/>
              <a:gd name="connsiteX12" fmla="*/ 3631202 w 4530090"/>
              <a:gd name="connsiteY12" fmla="*/ 1500415 h 2303145"/>
              <a:gd name="connsiteX13" fmla="*/ 4530090 w 4530090"/>
              <a:gd name="connsiteY13" fmla="*/ 2154555 h 2303145"/>
              <a:gd name="connsiteX14" fmla="*/ 4530090 w 4530090"/>
              <a:gd name="connsiteY14" fmla="*/ 1820228 h 2303145"/>
              <a:gd name="connsiteX15" fmla="*/ 2599373 w 4530090"/>
              <a:gd name="connsiteY15" fmla="*/ 1820228 h 2303145"/>
              <a:gd name="connsiteX16" fmla="*/ 2599373 w 4530090"/>
              <a:gd name="connsiteY16" fmla="*/ 2303145 h 2303145"/>
              <a:gd name="connsiteX17" fmla="*/ 2933700 w 4530090"/>
              <a:gd name="connsiteY17" fmla="*/ 2303145 h 2303145"/>
              <a:gd name="connsiteX18" fmla="*/ 2206988 w 4530090"/>
              <a:gd name="connsiteY18" fmla="*/ 1781629 h 2303145"/>
              <a:gd name="connsiteX19" fmla="*/ 1596390 w 4530090"/>
              <a:gd name="connsiteY19" fmla="*/ 2303145 h 2303145"/>
              <a:gd name="connsiteX20" fmla="*/ 1930718 w 4530090"/>
              <a:gd name="connsiteY20" fmla="*/ 2303145 h 2303145"/>
              <a:gd name="connsiteX21" fmla="*/ 1930718 w 4530090"/>
              <a:gd name="connsiteY21" fmla="*/ 1820228 h 2303145"/>
              <a:gd name="connsiteX22" fmla="*/ 0 w 4530090"/>
              <a:gd name="connsiteY22" fmla="*/ 1820228 h 2303145"/>
              <a:gd name="connsiteX23" fmla="*/ 0 w 4530090"/>
              <a:gd name="connsiteY23" fmla="*/ 2154555 h 2303145"/>
              <a:gd name="connsiteX24" fmla="*/ 1044031 w 4530090"/>
              <a:gd name="connsiteY24" fmla="*/ 1543957 h 2303145"/>
              <a:gd name="connsiteX0" fmla="*/ 1044031 w 4530090"/>
              <a:gd name="connsiteY0" fmla="*/ 1543957 h 2303145"/>
              <a:gd name="connsiteX1" fmla="*/ 0 w 4530090"/>
              <a:gd name="connsiteY1" fmla="*/ 817245 h 2303145"/>
              <a:gd name="connsiteX2" fmla="*/ 0 w 4530090"/>
              <a:gd name="connsiteY2" fmla="*/ 1151573 h 2303145"/>
              <a:gd name="connsiteX3" fmla="*/ 1930718 w 4530090"/>
              <a:gd name="connsiteY3" fmla="*/ 1151573 h 2303145"/>
              <a:gd name="connsiteX4" fmla="*/ 1930718 w 4530090"/>
              <a:gd name="connsiteY4" fmla="*/ 668655 h 2303145"/>
              <a:gd name="connsiteX5" fmla="*/ 1596390 w 4530090"/>
              <a:gd name="connsiteY5" fmla="*/ 668655 h 2303145"/>
              <a:gd name="connsiteX6" fmla="*/ 2265045 w 4530090"/>
              <a:gd name="connsiteY6" fmla="*/ 0 h 2303145"/>
              <a:gd name="connsiteX7" fmla="*/ 2933700 w 4530090"/>
              <a:gd name="connsiteY7" fmla="*/ 668655 h 2303145"/>
              <a:gd name="connsiteX8" fmla="*/ 2599373 w 4530090"/>
              <a:gd name="connsiteY8" fmla="*/ 668655 h 2303145"/>
              <a:gd name="connsiteX9" fmla="*/ 2599373 w 4530090"/>
              <a:gd name="connsiteY9" fmla="*/ 1151573 h 2303145"/>
              <a:gd name="connsiteX10" fmla="*/ 4530090 w 4530090"/>
              <a:gd name="connsiteY10" fmla="*/ 1151573 h 2303145"/>
              <a:gd name="connsiteX11" fmla="*/ 4530090 w 4530090"/>
              <a:gd name="connsiteY11" fmla="*/ 817245 h 2303145"/>
              <a:gd name="connsiteX12" fmla="*/ 3631202 w 4530090"/>
              <a:gd name="connsiteY12" fmla="*/ 1500415 h 2303145"/>
              <a:gd name="connsiteX13" fmla="*/ 4530090 w 4530090"/>
              <a:gd name="connsiteY13" fmla="*/ 2154555 h 2303145"/>
              <a:gd name="connsiteX14" fmla="*/ 4530090 w 4530090"/>
              <a:gd name="connsiteY14" fmla="*/ 1820228 h 2303145"/>
              <a:gd name="connsiteX15" fmla="*/ 2599373 w 4530090"/>
              <a:gd name="connsiteY15" fmla="*/ 1820228 h 2303145"/>
              <a:gd name="connsiteX16" fmla="*/ 2599373 w 4530090"/>
              <a:gd name="connsiteY16" fmla="*/ 2303145 h 2303145"/>
              <a:gd name="connsiteX17" fmla="*/ 2933700 w 4530090"/>
              <a:gd name="connsiteY17" fmla="*/ 2303145 h 2303145"/>
              <a:gd name="connsiteX18" fmla="*/ 2294073 w 4530090"/>
              <a:gd name="connsiteY18" fmla="*/ 1781629 h 2303145"/>
              <a:gd name="connsiteX19" fmla="*/ 1596390 w 4530090"/>
              <a:gd name="connsiteY19" fmla="*/ 2303145 h 2303145"/>
              <a:gd name="connsiteX20" fmla="*/ 1930718 w 4530090"/>
              <a:gd name="connsiteY20" fmla="*/ 2303145 h 2303145"/>
              <a:gd name="connsiteX21" fmla="*/ 1930718 w 4530090"/>
              <a:gd name="connsiteY21" fmla="*/ 1820228 h 2303145"/>
              <a:gd name="connsiteX22" fmla="*/ 0 w 4530090"/>
              <a:gd name="connsiteY22" fmla="*/ 1820228 h 2303145"/>
              <a:gd name="connsiteX23" fmla="*/ 0 w 4530090"/>
              <a:gd name="connsiteY23" fmla="*/ 2154555 h 2303145"/>
              <a:gd name="connsiteX24" fmla="*/ 1044031 w 4530090"/>
              <a:gd name="connsiteY24" fmla="*/ 1543957 h 2303145"/>
              <a:gd name="connsiteX0" fmla="*/ 1044031 w 4530090"/>
              <a:gd name="connsiteY0" fmla="*/ 1543957 h 2303145"/>
              <a:gd name="connsiteX1" fmla="*/ 0 w 4530090"/>
              <a:gd name="connsiteY1" fmla="*/ 817245 h 2303145"/>
              <a:gd name="connsiteX2" fmla="*/ 0 w 4530090"/>
              <a:gd name="connsiteY2" fmla="*/ 1151573 h 2303145"/>
              <a:gd name="connsiteX3" fmla="*/ 1930718 w 4530090"/>
              <a:gd name="connsiteY3" fmla="*/ 1151573 h 2303145"/>
              <a:gd name="connsiteX4" fmla="*/ 1930718 w 4530090"/>
              <a:gd name="connsiteY4" fmla="*/ 668655 h 2303145"/>
              <a:gd name="connsiteX5" fmla="*/ 1596390 w 4530090"/>
              <a:gd name="connsiteY5" fmla="*/ 668655 h 2303145"/>
              <a:gd name="connsiteX6" fmla="*/ 2265045 w 4530090"/>
              <a:gd name="connsiteY6" fmla="*/ 0 h 2303145"/>
              <a:gd name="connsiteX7" fmla="*/ 2933700 w 4530090"/>
              <a:gd name="connsiteY7" fmla="*/ 668655 h 2303145"/>
              <a:gd name="connsiteX8" fmla="*/ 2599373 w 4530090"/>
              <a:gd name="connsiteY8" fmla="*/ 668655 h 2303145"/>
              <a:gd name="connsiteX9" fmla="*/ 2599373 w 4530090"/>
              <a:gd name="connsiteY9" fmla="*/ 1151573 h 2303145"/>
              <a:gd name="connsiteX10" fmla="*/ 4530090 w 4530090"/>
              <a:gd name="connsiteY10" fmla="*/ 1151573 h 2303145"/>
              <a:gd name="connsiteX11" fmla="*/ 4530090 w 4530090"/>
              <a:gd name="connsiteY11" fmla="*/ 817245 h 2303145"/>
              <a:gd name="connsiteX12" fmla="*/ 3631202 w 4530090"/>
              <a:gd name="connsiteY12" fmla="*/ 1500415 h 2303145"/>
              <a:gd name="connsiteX13" fmla="*/ 4530090 w 4530090"/>
              <a:gd name="connsiteY13" fmla="*/ 2154555 h 2303145"/>
              <a:gd name="connsiteX14" fmla="*/ 4530090 w 4530090"/>
              <a:gd name="connsiteY14" fmla="*/ 1820228 h 2303145"/>
              <a:gd name="connsiteX15" fmla="*/ 2599373 w 4530090"/>
              <a:gd name="connsiteY15" fmla="*/ 1820228 h 2303145"/>
              <a:gd name="connsiteX16" fmla="*/ 2599373 w 4530090"/>
              <a:gd name="connsiteY16" fmla="*/ 2303145 h 2303145"/>
              <a:gd name="connsiteX17" fmla="*/ 2933700 w 4530090"/>
              <a:gd name="connsiteY17" fmla="*/ 2303145 h 2303145"/>
              <a:gd name="connsiteX18" fmla="*/ 2221502 w 4530090"/>
              <a:gd name="connsiteY18" fmla="*/ 1810658 h 2303145"/>
              <a:gd name="connsiteX19" fmla="*/ 1596390 w 4530090"/>
              <a:gd name="connsiteY19" fmla="*/ 2303145 h 2303145"/>
              <a:gd name="connsiteX20" fmla="*/ 1930718 w 4530090"/>
              <a:gd name="connsiteY20" fmla="*/ 2303145 h 2303145"/>
              <a:gd name="connsiteX21" fmla="*/ 1930718 w 4530090"/>
              <a:gd name="connsiteY21" fmla="*/ 1820228 h 2303145"/>
              <a:gd name="connsiteX22" fmla="*/ 0 w 4530090"/>
              <a:gd name="connsiteY22" fmla="*/ 1820228 h 2303145"/>
              <a:gd name="connsiteX23" fmla="*/ 0 w 4530090"/>
              <a:gd name="connsiteY23" fmla="*/ 2154555 h 2303145"/>
              <a:gd name="connsiteX24" fmla="*/ 1044031 w 4530090"/>
              <a:gd name="connsiteY24" fmla="*/ 1543957 h 2303145"/>
              <a:gd name="connsiteX0" fmla="*/ 1044031 w 4530090"/>
              <a:gd name="connsiteY0" fmla="*/ 1543957 h 2303145"/>
              <a:gd name="connsiteX1" fmla="*/ 0 w 4530090"/>
              <a:gd name="connsiteY1" fmla="*/ 817245 h 2303145"/>
              <a:gd name="connsiteX2" fmla="*/ 0 w 4530090"/>
              <a:gd name="connsiteY2" fmla="*/ 1151573 h 2303145"/>
              <a:gd name="connsiteX3" fmla="*/ 1930718 w 4530090"/>
              <a:gd name="connsiteY3" fmla="*/ 1151573 h 2303145"/>
              <a:gd name="connsiteX4" fmla="*/ 1930718 w 4530090"/>
              <a:gd name="connsiteY4" fmla="*/ 668655 h 2303145"/>
              <a:gd name="connsiteX5" fmla="*/ 1596390 w 4530090"/>
              <a:gd name="connsiteY5" fmla="*/ 668655 h 2303145"/>
              <a:gd name="connsiteX6" fmla="*/ 2265045 w 4530090"/>
              <a:gd name="connsiteY6" fmla="*/ 0 h 2303145"/>
              <a:gd name="connsiteX7" fmla="*/ 2933700 w 4530090"/>
              <a:gd name="connsiteY7" fmla="*/ 668655 h 2303145"/>
              <a:gd name="connsiteX8" fmla="*/ 2599373 w 4530090"/>
              <a:gd name="connsiteY8" fmla="*/ 668655 h 2303145"/>
              <a:gd name="connsiteX9" fmla="*/ 2599373 w 4530090"/>
              <a:gd name="connsiteY9" fmla="*/ 1151573 h 2303145"/>
              <a:gd name="connsiteX10" fmla="*/ 4530090 w 4530090"/>
              <a:gd name="connsiteY10" fmla="*/ 1151573 h 2303145"/>
              <a:gd name="connsiteX11" fmla="*/ 4530090 w 4530090"/>
              <a:gd name="connsiteY11" fmla="*/ 817245 h 2303145"/>
              <a:gd name="connsiteX12" fmla="*/ 3631202 w 4530090"/>
              <a:gd name="connsiteY12" fmla="*/ 1500415 h 2303145"/>
              <a:gd name="connsiteX13" fmla="*/ 4530090 w 4530090"/>
              <a:gd name="connsiteY13" fmla="*/ 2154555 h 2303145"/>
              <a:gd name="connsiteX14" fmla="*/ 4530090 w 4530090"/>
              <a:gd name="connsiteY14" fmla="*/ 1820228 h 2303145"/>
              <a:gd name="connsiteX15" fmla="*/ 2599373 w 4530090"/>
              <a:gd name="connsiteY15" fmla="*/ 1820228 h 2303145"/>
              <a:gd name="connsiteX16" fmla="*/ 2599373 w 4530090"/>
              <a:gd name="connsiteY16" fmla="*/ 2303145 h 2303145"/>
              <a:gd name="connsiteX17" fmla="*/ 2933700 w 4530090"/>
              <a:gd name="connsiteY17" fmla="*/ 2303145 h 2303145"/>
              <a:gd name="connsiteX18" fmla="*/ 2279559 w 4530090"/>
              <a:gd name="connsiteY18" fmla="*/ 1796144 h 2303145"/>
              <a:gd name="connsiteX19" fmla="*/ 1596390 w 4530090"/>
              <a:gd name="connsiteY19" fmla="*/ 2303145 h 2303145"/>
              <a:gd name="connsiteX20" fmla="*/ 1930718 w 4530090"/>
              <a:gd name="connsiteY20" fmla="*/ 2303145 h 2303145"/>
              <a:gd name="connsiteX21" fmla="*/ 1930718 w 4530090"/>
              <a:gd name="connsiteY21" fmla="*/ 1820228 h 2303145"/>
              <a:gd name="connsiteX22" fmla="*/ 0 w 4530090"/>
              <a:gd name="connsiteY22" fmla="*/ 1820228 h 2303145"/>
              <a:gd name="connsiteX23" fmla="*/ 0 w 4530090"/>
              <a:gd name="connsiteY23" fmla="*/ 2154555 h 2303145"/>
              <a:gd name="connsiteX24" fmla="*/ 1044031 w 4530090"/>
              <a:gd name="connsiteY24" fmla="*/ 1543957 h 2303145"/>
              <a:gd name="connsiteX0" fmla="*/ 1044031 w 4530090"/>
              <a:gd name="connsiteY0" fmla="*/ 1543957 h 2303145"/>
              <a:gd name="connsiteX1" fmla="*/ 0 w 4530090"/>
              <a:gd name="connsiteY1" fmla="*/ 817245 h 2303145"/>
              <a:gd name="connsiteX2" fmla="*/ 0 w 4530090"/>
              <a:gd name="connsiteY2" fmla="*/ 1151573 h 2303145"/>
              <a:gd name="connsiteX3" fmla="*/ 1930718 w 4530090"/>
              <a:gd name="connsiteY3" fmla="*/ 1151573 h 2303145"/>
              <a:gd name="connsiteX4" fmla="*/ 1930718 w 4530090"/>
              <a:gd name="connsiteY4" fmla="*/ 668655 h 2303145"/>
              <a:gd name="connsiteX5" fmla="*/ 101418 w 4530090"/>
              <a:gd name="connsiteY5" fmla="*/ 799283 h 2303145"/>
              <a:gd name="connsiteX6" fmla="*/ 2265045 w 4530090"/>
              <a:gd name="connsiteY6" fmla="*/ 0 h 2303145"/>
              <a:gd name="connsiteX7" fmla="*/ 2933700 w 4530090"/>
              <a:gd name="connsiteY7" fmla="*/ 668655 h 2303145"/>
              <a:gd name="connsiteX8" fmla="*/ 2599373 w 4530090"/>
              <a:gd name="connsiteY8" fmla="*/ 668655 h 2303145"/>
              <a:gd name="connsiteX9" fmla="*/ 2599373 w 4530090"/>
              <a:gd name="connsiteY9" fmla="*/ 1151573 h 2303145"/>
              <a:gd name="connsiteX10" fmla="*/ 4530090 w 4530090"/>
              <a:gd name="connsiteY10" fmla="*/ 1151573 h 2303145"/>
              <a:gd name="connsiteX11" fmla="*/ 4530090 w 4530090"/>
              <a:gd name="connsiteY11" fmla="*/ 817245 h 2303145"/>
              <a:gd name="connsiteX12" fmla="*/ 3631202 w 4530090"/>
              <a:gd name="connsiteY12" fmla="*/ 1500415 h 2303145"/>
              <a:gd name="connsiteX13" fmla="*/ 4530090 w 4530090"/>
              <a:gd name="connsiteY13" fmla="*/ 2154555 h 2303145"/>
              <a:gd name="connsiteX14" fmla="*/ 4530090 w 4530090"/>
              <a:gd name="connsiteY14" fmla="*/ 1820228 h 2303145"/>
              <a:gd name="connsiteX15" fmla="*/ 2599373 w 4530090"/>
              <a:gd name="connsiteY15" fmla="*/ 1820228 h 2303145"/>
              <a:gd name="connsiteX16" fmla="*/ 2599373 w 4530090"/>
              <a:gd name="connsiteY16" fmla="*/ 2303145 h 2303145"/>
              <a:gd name="connsiteX17" fmla="*/ 2933700 w 4530090"/>
              <a:gd name="connsiteY17" fmla="*/ 2303145 h 2303145"/>
              <a:gd name="connsiteX18" fmla="*/ 2279559 w 4530090"/>
              <a:gd name="connsiteY18" fmla="*/ 1796144 h 2303145"/>
              <a:gd name="connsiteX19" fmla="*/ 1596390 w 4530090"/>
              <a:gd name="connsiteY19" fmla="*/ 2303145 h 2303145"/>
              <a:gd name="connsiteX20" fmla="*/ 1930718 w 4530090"/>
              <a:gd name="connsiteY20" fmla="*/ 2303145 h 2303145"/>
              <a:gd name="connsiteX21" fmla="*/ 1930718 w 4530090"/>
              <a:gd name="connsiteY21" fmla="*/ 1820228 h 2303145"/>
              <a:gd name="connsiteX22" fmla="*/ 0 w 4530090"/>
              <a:gd name="connsiteY22" fmla="*/ 1820228 h 2303145"/>
              <a:gd name="connsiteX23" fmla="*/ 0 w 4530090"/>
              <a:gd name="connsiteY23" fmla="*/ 2154555 h 2303145"/>
              <a:gd name="connsiteX24" fmla="*/ 1044031 w 4530090"/>
              <a:gd name="connsiteY24" fmla="*/ 1543957 h 2303145"/>
              <a:gd name="connsiteX0" fmla="*/ 1044031 w 4530272"/>
              <a:gd name="connsiteY0" fmla="*/ 1543957 h 2303145"/>
              <a:gd name="connsiteX1" fmla="*/ 0 w 4530272"/>
              <a:gd name="connsiteY1" fmla="*/ 817245 h 2303145"/>
              <a:gd name="connsiteX2" fmla="*/ 0 w 4530272"/>
              <a:gd name="connsiteY2" fmla="*/ 1151573 h 2303145"/>
              <a:gd name="connsiteX3" fmla="*/ 1930718 w 4530272"/>
              <a:gd name="connsiteY3" fmla="*/ 1151573 h 2303145"/>
              <a:gd name="connsiteX4" fmla="*/ 1930718 w 4530272"/>
              <a:gd name="connsiteY4" fmla="*/ 668655 h 2303145"/>
              <a:gd name="connsiteX5" fmla="*/ 101418 w 4530272"/>
              <a:gd name="connsiteY5" fmla="*/ 799283 h 2303145"/>
              <a:gd name="connsiteX6" fmla="*/ 2265045 w 4530272"/>
              <a:gd name="connsiteY6" fmla="*/ 0 h 2303145"/>
              <a:gd name="connsiteX7" fmla="*/ 4530272 w 4530272"/>
              <a:gd name="connsiteY7" fmla="*/ 799284 h 2303145"/>
              <a:gd name="connsiteX8" fmla="*/ 2599373 w 4530272"/>
              <a:gd name="connsiteY8" fmla="*/ 668655 h 2303145"/>
              <a:gd name="connsiteX9" fmla="*/ 2599373 w 4530272"/>
              <a:gd name="connsiteY9" fmla="*/ 1151573 h 2303145"/>
              <a:gd name="connsiteX10" fmla="*/ 4530090 w 4530272"/>
              <a:gd name="connsiteY10" fmla="*/ 1151573 h 2303145"/>
              <a:gd name="connsiteX11" fmla="*/ 4530090 w 4530272"/>
              <a:gd name="connsiteY11" fmla="*/ 817245 h 2303145"/>
              <a:gd name="connsiteX12" fmla="*/ 3631202 w 4530272"/>
              <a:gd name="connsiteY12" fmla="*/ 1500415 h 2303145"/>
              <a:gd name="connsiteX13" fmla="*/ 4530090 w 4530272"/>
              <a:gd name="connsiteY13" fmla="*/ 2154555 h 2303145"/>
              <a:gd name="connsiteX14" fmla="*/ 4530090 w 4530272"/>
              <a:gd name="connsiteY14" fmla="*/ 1820228 h 2303145"/>
              <a:gd name="connsiteX15" fmla="*/ 2599373 w 4530272"/>
              <a:gd name="connsiteY15" fmla="*/ 1820228 h 2303145"/>
              <a:gd name="connsiteX16" fmla="*/ 2599373 w 4530272"/>
              <a:gd name="connsiteY16" fmla="*/ 2303145 h 2303145"/>
              <a:gd name="connsiteX17" fmla="*/ 2933700 w 4530272"/>
              <a:gd name="connsiteY17" fmla="*/ 2303145 h 2303145"/>
              <a:gd name="connsiteX18" fmla="*/ 2279559 w 4530272"/>
              <a:gd name="connsiteY18" fmla="*/ 1796144 h 2303145"/>
              <a:gd name="connsiteX19" fmla="*/ 1596390 w 4530272"/>
              <a:gd name="connsiteY19" fmla="*/ 2303145 h 2303145"/>
              <a:gd name="connsiteX20" fmla="*/ 1930718 w 4530272"/>
              <a:gd name="connsiteY20" fmla="*/ 2303145 h 2303145"/>
              <a:gd name="connsiteX21" fmla="*/ 1930718 w 4530272"/>
              <a:gd name="connsiteY21" fmla="*/ 1820228 h 2303145"/>
              <a:gd name="connsiteX22" fmla="*/ 0 w 4530272"/>
              <a:gd name="connsiteY22" fmla="*/ 1820228 h 2303145"/>
              <a:gd name="connsiteX23" fmla="*/ 0 w 4530272"/>
              <a:gd name="connsiteY23" fmla="*/ 2154555 h 2303145"/>
              <a:gd name="connsiteX24" fmla="*/ 1044031 w 4530272"/>
              <a:gd name="connsiteY24" fmla="*/ 1543957 h 230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530272" h="2303145">
                <a:moveTo>
                  <a:pt x="1044031" y="1543957"/>
                </a:moveTo>
                <a:lnTo>
                  <a:pt x="0" y="817245"/>
                </a:lnTo>
                <a:lnTo>
                  <a:pt x="0" y="1151573"/>
                </a:lnTo>
                <a:lnTo>
                  <a:pt x="1930718" y="1151573"/>
                </a:lnTo>
                <a:lnTo>
                  <a:pt x="1930718" y="668655"/>
                </a:lnTo>
                <a:lnTo>
                  <a:pt x="101418" y="799283"/>
                </a:lnTo>
                <a:lnTo>
                  <a:pt x="2265045" y="0"/>
                </a:lnTo>
                <a:lnTo>
                  <a:pt x="4530272" y="799284"/>
                </a:lnTo>
                <a:lnTo>
                  <a:pt x="2599373" y="668655"/>
                </a:lnTo>
                <a:lnTo>
                  <a:pt x="2599373" y="1151573"/>
                </a:lnTo>
                <a:lnTo>
                  <a:pt x="4530090" y="1151573"/>
                </a:lnTo>
                <a:lnTo>
                  <a:pt x="4530090" y="817245"/>
                </a:lnTo>
                <a:lnTo>
                  <a:pt x="3631202" y="1500415"/>
                </a:lnTo>
                <a:lnTo>
                  <a:pt x="4530090" y="2154555"/>
                </a:lnTo>
                <a:lnTo>
                  <a:pt x="4530090" y="1820228"/>
                </a:lnTo>
                <a:lnTo>
                  <a:pt x="2599373" y="1820228"/>
                </a:lnTo>
                <a:lnTo>
                  <a:pt x="2599373" y="2303145"/>
                </a:lnTo>
                <a:lnTo>
                  <a:pt x="2933700" y="2303145"/>
                </a:lnTo>
                <a:lnTo>
                  <a:pt x="2279559" y="1796144"/>
                </a:lnTo>
                <a:lnTo>
                  <a:pt x="1596390" y="2303145"/>
                </a:lnTo>
                <a:lnTo>
                  <a:pt x="1930718" y="2303145"/>
                </a:lnTo>
                <a:lnTo>
                  <a:pt x="1930718" y="1820228"/>
                </a:lnTo>
                <a:lnTo>
                  <a:pt x="0" y="1820228"/>
                </a:lnTo>
                <a:lnTo>
                  <a:pt x="0" y="2154555"/>
                </a:lnTo>
                <a:lnTo>
                  <a:pt x="1044031" y="1543957"/>
                </a:lnTo>
                <a:close/>
              </a:path>
            </a:pathLst>
          </a:custGeom>
          <a:solidFill>
            <a:schemeClr val="tx1"/>
          </a:solidFill>
          <a:ln w="101600" cap="sq" cmpd="dbl">
            <a:miter lim="800000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/>
          </a:p>
          <a:p>
            <a:pPr algn="ctr"/>
            <a:endParaRPr lang="en-US" sz="900" b="1" dirty="0"/>
          </a:p>
          <a:p>
            <a:pPr algn="ctr"/>
            <a:endParaRPr lang="en-US" sz="3200" b="1" dirty="0" smtClean="0"/>
          </a:p>
          <a:p>
            <a:pPr algn="ctr"/>
            <a:r>
              <a:rPr lang="en-US" sz="3200" b="1" dirty="0" smtClean="0"/>
              <a:t>Verse Universal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84824" y="5065693"/>
            <a:ext cx="7848600" cy="9541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chemeClr val="bg1"/>
                </a:solidFill>
              </a:rPr>
              <a:t>It is very easy to defeat a man with strength but it is very difficult to control your emotions.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65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099889"/>
              </p:ext>
            </p:extLst>
          </p:nvPr>
        </p:nvGraphicFramePr>
        <p:xfrm>
          <a:off x="457200" y="3048000"/>
          <a:ext cx="8229600" cy="320040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{5940675A-B579-460E-94D1-54222C63F5DA}</a:tableStyleId>
              </a:tblPr>
              <a:tblGrid>
                <a:gridCol w="4495800"/>
                <a:gridCol w="3733800"/>
              </a:tblGrid>
              <a:tr h="320040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Lecturer &amp; </a:t>
                      </a:r>
                    </a:p>
                    <a:p>
                      <a:r>
                        <a:rPr lang="en-US" sz="2800" b="1" dirty="0" smtClean="0"/>
                        <a:t>Head of</a:t>
                      </a:r>
                      <a:r>
                        <a:rPr lang="en-US" sz="2800" b="1" baseline="0" dirty="0" smtClean="0"/>
                        <a:t> the Department (English)</a:t>
                      </a:r>
                    </a:p>
                    <a:p>
                      <a:r>
                        <a:rPr lang="en-US" sz="2800" b="1" baseline="0" dirty="0" smtClean="0"/>
                        <a:t>Cambrian School &amp; College, Campus-5,</a:t>
                      </a:r>
                    </a:p>
                    <a:p>
                      <a:r>
                        <a:rPr lang="en-US" sz="2800" b="1" baseline="0" dirty="0" err="1" smtClean="0"/>
                        <a:t>Baridhara</a:t>
                      </a:r>
                      <a:r>
                        <a:rPr lang="en-US" sz="2800" b="1" baseline="0" dirty="0" smtClean="0"/>
                        <a:t>, Dhaka</a:t>
                      </a:r>
                      <a:endParaRPr lang="en-US" sz="2800" b="1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 </a:t>
                      </a:r>
                      <a:r>
                        <a:rPr lang="en-US" sz="2800" b="1" u="sng" dirty="0" smtClean="0"/>
                        <a:t>Lesson  Description</a:t>
                      </a:r>
                    </a:p>
                    <a:p>
                      <a:r>
                        <a:rPr lang="en-US" sz="2800" b="1" dirty="0" smtClean="0"/>
                        <a:t>Class-VIII</a:t>
                      </a:r>
                    </a:p>
                    <a:p>
                      <a:r>
                        <a:rPr lang="en-US" sz="2800" b="1" dirty="0" smtClean="0"/>
                        <a:t>English 2</a:t>
                      </a:r>
                      <a:r>
                        <a:rPr lang="en-US" sz="2800" b="1" baseline="30000" dirty="0" smtClean="0"/>
                        <a:t>nd</a:t>
                      </a:r>
                      <a:r>
                        <a:rPr lang="en-US" sz="2800" b="1" dirty="0" smtClean="0"/>
                        <a:t> Paper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Bevel 4"/>
          <p:cNvSpPr/>
          <p:nvPr/>
        </p:nvSpPr>
        <p:spPr>
          <a:xfrm>
            <a:off x="381000" y="457200"/>
            <a:ext cx="8305800" cy="1295400"/>
          </a:xfrm>
          <a:prstGeom prst="bevel">
            <a:avLst>
              <a:gd name="adj" fmla="val 23036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Introduction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981200"/>
            <a:ext cx="8229600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Md. </a:t>
            </a:r>
            <a:r>
              <a:rPr lang="en-US" sz="36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Hasan</a:t>
            </a:r>
            <a:r>
              <a:rPr lang="en-US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Hafizur</a:t>
            </a:r>
            <a:r>
              <a:rPr lang="en-US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Rahman</a:t>
            </a:r>
            <a:endParaRPr lang="en-US" sz="36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34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219200"/>
            <a:ext cx="9143999" cy="1905000"/>
            <a:chOff x="304800" y="2362200"/>
            <a:chExt cx="8443686" cy="16002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2362200"/>
              <a:ext cx="2133600" cy="16002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2362200"/>
              <a:ext cx="2133600" cy="16002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1286" y="2362200"/>
              <a:ext cx="2133600" cy="16002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4886" y="2362200"/>
              <a:ext cx="2133600" cy="160020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350157" y="3276600"/>
            <a:ext cx="8443686" cy="2667000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12500"/>
                <a:gd name="adj2" fmla="val 172"/>
              </a:avLst>
            </a:prstTxWarp>
            <a:spAutoFit/>
          </a:bodyPr>
          <a:lstStyle/>
          <a:p>
            <a:pPr algn="ctr"/>
            <a:r>
              <a:rPr lang="en-US" sz="6000" dirty="0" err="1" smtClean="0">
                <a:solidFill>
                  <a:schemeClr val="bg1"/>
                </a:solidFill>
              </a:rPr>
              <a:t>Assalamu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Alaikum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Warahmatullah</a:t>
            </a:r>
            <a:r>
              <a:rPr lang="en-US" sz="6000" dirty="0" smtClean="0">
                <a:solidFill>
                  <a:schemeClr val="bg1"/>
                </a:solidFill>
              </a:rPr>
              <a:t>.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43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4412"/>
            <a:ext cx="7924800" cy="2438400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  <a:cs typeface="MonooMJ" pitchFamily="2" charset="0"/>
              </a:rPr>
              <a:t>Acknowledgement</a:t>
            </a:r>
            <a:endParaRPr lang="en-US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  <a:cs typeface="Monoo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277612"/>
            <a:ext cx="7924800" cy="30469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bg1"/>
                </a:solidFill>
                <a:latin typeface="Book Antiqua" pitchFamily="18" charset="0"/>
                <a:cs typeface="Nikosh" pitchFamily="2" charset="0"/>
              </a:rPr>
              <a:t>We would like to express our cordial gratitude to the  Ministry of Education, Directorate of Secondary &amp; Higher Education, NCTB</a:t>
            </a:r>
            <a:r>
              <a:rPr lang="en-US" sz="2400" b="1" smtClean="0">
                <a:solidFill>
                  <a:schemeClr val="bg1"/>
                </a:solidFill>
                <a:latin typeface="Book Antiqua" pitchFamily="18" charset="0"/>
                <a:cs typeface="Nikosh" pitchFamily="2" charset="0"/>
              </a:rPr>
              <a:t>, </a:t>
            </a:r>
            <a:r>
              <a:rPr lang="en-US" sz="2400" b="1" smtClean="0">
                <a:solidFill>
                  <a:schemeClr val="bg1"/>
                </a:solidFill>
                <a:latin typeface="Book Antiqua" pitchFamily="18" charset="0"/>
                <a:cs typeface="Nikosh" pitchFamily="2" charset="0"/>
              </a:rPr>
              <a:t>A2i </a:t>
            </a:r>
            <a:r>
              <a:rPr lang="en-US" sz="2400" b="1" dirty="0" smtClean="0">
                <a:solidFill>
                  <a:schemeClr val="bg1"/>
                </a:solidFill>
                <a:latin typeface="Book Antiqua" pitchFamily="18" charset="0"/>
                <a:cs typeface="Nikosh" pitchFamily="2" charset="0"/>
              </a:rPr>
              <a:t>and the panel of honorable editors ( Md. Jahangir </a:t>
            </a:r>
            <a:r>
              <a:rPr lang="en-US" sz="2400" b="1" dirty="0" err="1" smtClean="0">
                <a:solidFill>
                  <a:schemeClr val="bg1"/>
                </a:solidFill>
                <a:latin typeface="Book Antiqua" pitchFamily="18" charset="0"/>
                <a:cs typeface="Nikosh" pitchFamily="2" charset="0"/>
              </a:rPr>
              <a:t>Hasan</a:t>
            </a:r>
            <a:r>
              <a:rPr lang="en-US" sz="2400" b="1" dirty="0" smtClean="0">
                <a:solidFill>
                  <a:schemeClr val="bg1"/>
                </a:solidFill>
                <a:latin typeface="Book Antiqua" pitchFamily="18" charset="0"/>
                <a:cs typeface="Nikosh" pitchFamily="2" charset="0"/>
              </a:rPr>
              <a:t>, Assistant Professor (English) TTC, </a:t>
            </a:r>
            <a:r>
              <a:rPr lang="en-US" sz="2400" b="1" dirty="0" err="1" smtClean="0">
                <a:solidFill>
                  <a:schemeClr val="bg1"/>
                </a:solidFill>
                <a:latin typeface="Book Antiqua" pitchFamily="18" charset="0"/>
                <a:cs typeface="Nikosh" pitchFamily="2" charset="0"/>
              </a:rPr>
              <a:t>Rangpur</a:t>
            </a:r>
            <a:r>
              <a:rPr lang="en-US" sz="2400" b="1" dirty="0" smtClean="0">
                <a:solidFill>
                  <a:schemeClr val="bg1"/>
                </a:solidFill>
                <a:latin typeface="Book Antiqua" pitchFamily="18" charset="0"/>
                <a:cs typeface="Nikosh" pitchFamily="2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Book Antiqua" pitchFamily="18" charset="0"/>
                <a:cs typeface="Nikosh" pitchFamily="2" charset="0"/>
              </a:rPr>
              <a:t>Ranjit</a:t>
            </a:r>
            <a:r>
              <a:rPr lang="en-US" sz="2400" b="1" dirty="0" smtClean="0">
                <a:solidFill>
                  <a:schemeClr val="bg1"/>
                </a:solidFill>
                <a:latin typeface="Book Antiqua" pitchFamily="18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Book Antiqua" pitchFamily="18" charset="0"/>
                <a:cs typeface="Nikosh" pitchFamily="2" charset="0"/>
              </a:rPr>
              <a:t>Poddar</a:t>
            </a:r>
            <a:r>
              <a:rPr lang="en-US" sz="2400" b="1" dirty="0">
                <a:solidFill>
                  <a:schemeClr val="bg1"/>
                </a:solidFill>
                <a:latin typeface="Book Antiqua" pitchFamily="18" charset="0"/>
                <a:cs typeface="Nikosh" pitchFamily="2" charset="0"/>
              </a:rPr>
              <a:t>, </a:t>
            </a:r>
            <a:r>
              <a:rPr lang="en-US" sz="2400" b="1" dirty="0" smtClean="0">
                <a:solidFill>
                  <a:schemeClr val="bg1"/>
                </a:solidFill>
                <a:latin typeface="Book Antiqua" pitchFamily="18" charset="0"/>
                <a:cs typeface="Nikosh" pitchFamily="2" charset="0"/>
              </a:rPr>
              <a:t>Associate </a:t>
            </a:r>
            <a:r>
              <a:rPr lang="en-US" sz="2400" b="1" dirty="0">
                <a:solidFill>
                  <a:schemeClr val="bg1"/>
                </a:solidFill>
                <a:latin typeface="Book Antiqua" pitchFamily="18" charset="0"/>
                <a:cs typeface="Nikosh" pitchFamily="2" charset="0"/>
              </a:rPr>
              <a:t>Professor (English) TTC, </a:t>
            </a:r>
            <a:r>
              <a:rPr lang="en-US" sz="2400" b="1" dirty="0" smtClean="0">
                <a:solidFill>
                  <a:schemeClr val="bg1"/>
                </a:solidFill>
                <a:latin typeface="Book Antiqua" pitchFamily="18" charset="0"/>
                <a:cs typeface="Nikosh" pitchFamily="2" charset="0"/>
              </a:rPr>
              <a:t>Dhaka, and </a:t>
            </a:r>
            <a:r>
              <a:rPr lang="en-US" sz="2400" b="1" dirty="0" err="1" smtClean="0">
                <a:solidFill>
                  <a:schemeClr val="bg1"/>
                </a:solidFill>
                <a:latin typeface="Book Antiqua" pitchFamily="18" charset="0"/>
                <a:cs typeface="Nikosh" pitchFamily="2" charset="0"/>
              </a:rPr>
              <a:t>Urmila</a:t>
            </a:r>
            <a:r>
              <a:rPr lang="en-US" sz="2400" b="1" dirty="0" smtClean="0">
                <a:solidFill>
                  <a:schemeClr val="bg1"/>
                </a:solidFill>
                <a:latin typeface="Book Antiqua" pitchFamily="18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Book Antiqua" pitchFamily="18" charset="0"/>
                <a:cs typeface="Nikosh" pitchFamily="2" charset="0"/>
              </a:rPr>
              <a:t>khaled</a:t>
            </a:r>
            <a:r>
              <a:rPr lang="en-US" sz="2400" b="1" dirty="0" smtClean="0">
                <a:solidFill>
                  <a:schemeClr val="bg1"/>
                </a:solidFill>
                <a:latin typeface="Book Antiqua" pitchFamily="18" charset="0"/>
                <a:cs typeface="Nikosh" pitchFamily="2" charset="0"/>
              </a:rPr>
              <a:t>, </a:t>
            </a:r>
            <a:r>
              <a:rPr lang="en-US" sz="2400" b="1" dirty="0">
                <a:solidFill>
                  <a:schemeClr val="bg1"/>
                </a:solidFill>
                <a:latin typeface="Book Antiqua" pitchFamily="18" charset="0"/>
                <a:cs typeface="Nikosh" pitchFamily="2" charset="0"/>
              </a:rPr>
              <a:t>Assistant Professor (English) TTC, </a:t>
            </a:r>
            <a:r>
              <a:rPr lang="en-US" sz="2400" b="1" dirty="0" smtClean="0">
                <a:solidFill>
                  <a:schemeClr val="bg1"/>
                </a:solidFill>
                <a:latin typeface="Book Antiqua" pitchFamily="18" charset="0"/>
                <a:cs typeface="Nikosh" pitchFamily="2" charset="0"/>
              </a:rPr>
              <a:t>Dhaka, </a:t>
            </a:r>
            <a:r>
              <a:rPr lang="en-US" sz="2400" b="1" dirty="0">
                <a:solidFill>
                  <a:schemeClr val="bg1"/>
                </a:solidFill>
                <a:latin typeface="Book Antiqua" pitchFamily="18" charset="0"/>
                <a:cs typeface="Nikosh" pitchFamily="2" charset="0"/>
              </a:rPr>
              <a:t>to </a:t>
            </a:r>
            <a:r>
              <a:rPr lang="en-US" sz="2400" b="1" dirty="0" smtClean="0">
                <a:solidFill>
                  <a:schemeClr val="bg1"/>
                </a:solidFill>
                <a:latin typeface="Book Antiqua" pitchFamily="18" charset="0"/>
                <a:cs typeface="Nikosh" pitchFamily="2" charset="0"/>
              </a:rPr>
              <a:t>enrich the contents.</a:t>
            </a:r>
            <a:endParaRPr lang="en-US" sz="2400" b="1" dirty="0">
              <a:solidFill>
                <a:schemeClr val="bg1"/>
              </a:solidFill>
              <a:latin typeface="Book Antiqua" pitchFamily="18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5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86" y="457200"/>
            <a:ext cx="8382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7286" y="5715000"/>
            <a:ext cx="8382000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Do you know anything about this picture?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05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" y="152400"/>
            <a:ext cx="8763000" cy="5105400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95942" y="5458361"/>
            <a:ext cx="8763000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The wood cutter was awarded with all the three </a:t>
            </a:r>
            <a:r>
              <a:rPr lang="en-US" sz="3600" b="1" i="1" dirty="0" smtClean="0">
                <a:solidFill>
                  <a:schemeClr val="bg1"/>
                </a:solidFill>
              </a:rPr>
              <a:t>axes</a:t>
            </a:r>
            <a:r>
              <a:rPr lang="en-US" sz="3600" b="1" dirty="0" smtClean="0">
                <a:solidFill>
                  <a:schemeClr val="bg1"/>
                </a:solidFill>
              </a:rPr>
              <a:t> for his </a:t>
            </a:r>
            <a:r>
              <a:rPr lang="en-US" sz="3600" b="1" i="1" dirty="0" smtClean="0">
                <a:solidFill>
                  <a:schemeClr val="bg1"/>
                </a:solidFill>
              </a:rPr>
              <a:t>honesty</a:t>
            </a:r>
            <a:r>
              <a:rPr lang="en-US" sz="3600" b="1" dirty="0" smtClean="0">
                <a:solidFill>
                  <a:schemeClr val="bg1"/>
                </a:solidFill>
              </a:rPr>
              <a:t>.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27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2174389"/>
            <a:ext cx="3048000" cy="26616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ight Arrow 6"/>
          <p:cNvSpPr/>
          <p:nvPr/>
        </p:nvSpPr>
        <p:spPr>
          <a:xfrm>
            <a:off x="381000" y="2642540"/>
            <a:ext cx="2260600" cy="1676400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Axes</a:t>
            </a:r>
            <a:endParaRPr lang="en-US" sz="3200" b="1" dirty="0"/>
          </a:p>
        </p:txBody>
      </p:sp>
      <p:sp>
        <p:nvSpPr>
          <p:cNvPr id="8" name="Left Arrow 7"/>
          <p:cNvSpPr/>
          <p:nvPr/>
        </p:nvSpPr>
        <p:spPr>
          <a:xfrm>
            <a:off x="5715000" y="2667000"/>
            <a:ext cx="3124200" cy="1676400"/>
          </a:xfrm>
          <a:prstGeom prst="lef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A material used for cutting.</a:t>
            </a:r>
            <a:endParaRPr lang="en-US" sz="2400" b="1" dirty="0"/>
          </a:p>
        </p:txBody>
      </p:sp>
      <p:sp>
        <p:nvSpPr>
          <p:cNvPr id="9" name="Up Arrow Callout 8"/>
          <p:cNvSpPr/>
          <p:nvPr/>
        </p:nvSpPr>
        <p:spPr>
          <a:xfrm>
            <a:off x="2133600" y="4836011"/>
            <a:ext cx="3962400" cy="1869589"/>
          </a:xfrm>
          <a:prstGeom prst="upArrowCallout">
            <a:avLst>
              <a:gd name="adj1" fmla="val 58905"/>
              <a:gd name="adj2" fmla="val 63096"/>
              <a:gd name="adj3" fmla="val 25000"/>
              <a:gd name="adj4" fmla="val 6113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A visible name of an object.</a:t>
            </a:r>
            <a:endParaRPr lang="en-US" sz="3200" b="1" dirty="0"/>
          </a:p>
        </p:txBody>
      </p:sp>
      <p:sp>
        <p:nvSpPr>
          <p:cNvPr id="10" name="Down Arrow Callout 9"/>
          <p:cNvSpPr/>
          <p:nvPr/>
        </p:nvSpPr>
        <p:spPr>
          <a:xfrm>
            <a:off x="2641600" y="457200"/>
            <a:ext cx="3073400" cy="1447800"/>
          </a:xfrm>
          <a:prstGeom prst="downArrowCallout">
            <a:avLst>
              <a:gd name="adj1" fmla="val 53070"/>
              <a:gd name="adj2" fmla="val 47055"/>
              <a:gd name="adj3" fmla="val 25000"/>
              <a:gd name="adj4" fmla="val 51944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Follow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3956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261258" y="2413940"/>
            <a:ext cx="2260600" cy="1676400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Unseen</a:t>
            </a:r>
            <a:endParaRPr lang="en-US" sz="3200" b="1" dirty="0"/>
          </a:p>
        </p:txBody>
      </p:sp>
      <p:sp>
        <p:nvSpPr>
          <p:cNvPr id="4" name="Left Arrow 3"/>
          <p:cNvSpPr/>
          <p:nvPr/>
        </p:nvSpPr>
        <p:spPr>
          <a:xfrm>
            <a:off x="5595258" y="2438400"/>
            <a:ext cx="3276600" cy="1676400"/>
          </a:xfrm>
          <a:prstGeom prst="lef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N</a:t>
            </a:r>
            <a:r>
              <a:rPr lang="en-US" sz="2400" b="1" dirty="0" smtClean="0"/>
              <a:t>ame of a quality.</a:t>
            </a:r>
            <a:endParaRPr lang="en-US" sz="2400" b="1" dirty="0"/>
          </a:p>
        </p:txBody>
      </p:sp>
      <p:sp>
        <p:nvSpPr>
          <p:cNvPr id="5" name="Up Arrow Callout 4"/>
          <p:cNvSpPr/>
          <p:nvPr/>
        </p:nvSpPr>
        <p:spPr>
          <a:xfrm>
            <a:off x="2013858" y="4683611"/>
            <a:ext cx="3962400" cy="1869589"/>
          </a:xfrm>
          <a:prstGeom prst="upArrowCallout">
            <a:avLst>
              <a:gd name="adj1" fmla="val 58905"/>
              <a:gd name="adj2" fmla="val 63096"/>
              <a:gd name="adj3" fmla="val 25000"/>
              <a:gd name="adj4" fmla="val 6113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 Invisible name </a:t>
            </a:r>
          </a:p>
          <a:p>
            <a:pPr algn="ctr"/>
            <a:r>
              <a:rPr lang="en-US" sz="3200" b="1" dirty="0" smtClean="0"/>
              <a:t>of a quality.</a:t>
            </a:r>
            <a:endParaRPr lang="en-US" sz="3200" b="1" dirty="0"/>
          </a:p>
        </p:txBody>
      </p:sp>
      <p:sp>
        <p:nvSpPr>
          <p:cNvPr id="6" name="Down Arrow Callout 5"/>
          <p:cNvSpPr/>
          <p:nvPr/>
        </p:nvSpPr>
        <p:spPr>
          <a:xfrm>
            <a:off x="2521858" y="228600"/>
            <a:ext cx="3073400" cy="1447800"/>
          </a:xfrm>
          <a:prstGeom prst="downArrowCallout">
            <a:avLst>
              <a:gd name="adj1" fmla="val 53070"/>
              <a:gd name="adj2" fmla="val 47055"/>
              <a:gd name="adj3" fmla="val 25000"/>
              <a:gd name="adj4" fmla="val 51944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Follow</a:t>
            </a:r>
            <a:endParaRPr lang="en-US" sz="3200" b="1" dirty="0"/>
          </a:p>
        </p:txBody>
      </p:sp>
      <p:sp>
        <p:nvSpPr>
          <p:cNvPr id="7" name="Oval 6"/>
          <p:cNvSpPr/>
          <p:nvPr/>
        </p:nvSpPr>
        <p:spPr>
          <a:xfrm>
            <a:off x="2576286" y="1676400"/>
            <a:ext cx="2971800" cy="29718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Honesty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23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467476" y="2438400"/>
            <a:ext cx="6187723" cy="208810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Book Antiqua" pitchFamily="18" charset="0"/>
              </a:rPr>
              <a:t>Noun</a:t>
            </a:r>
            <a:endParaRPr lang="en-US" sz="48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990600" y="2301353"/>
            <a:ext cx="7086600" cy="2362200"/>
          </a:xfrm>
          <a:prstGeom prst="ellipse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Can you guess what are we going to discuss today?</a:t>
            </a:r>
          </a:p>
        </p:txBody>
      </p:sp>
    </p:spTree>
    <p:extLst>
      <p:ext uri="{BB962C8B-B14F-4D97-AF65-F5344CB8AC3E}">
        <p14:creationId xmlns:p14="http://schemas.microsoft.com/office/powerpoint/2010/main" val="158764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609600" y="1214497"/>
            <a:ext cx="8001000" cy="1676400"/>
          </a:xfrm>
          <a:prstGeom prst="downArrowCallout">
            <a:avLst>
              <a:gd name="adj1" fmla="val 59193"/>
              <a:gd name="adj2" fmla="val 65706"/>
              <a:gd name="adj3" fmla="val 25000"/>
              <a:gd name="adj4" fmla="val 58464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Learning outcomes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3119497"/>
            <a:ext cx="8001000" cy="255454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ook Antiqua" pitchFamily="18" charset="0"/>
              </a:rPr>
              <a:t>After we have studied this lesson, we will be able to ----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b="1" dirty="0">
                <a:latin typeface="Book Antiqua" pitchFamily="18" charset="0"/>
              </a:rPr>
              <a:t>e</a:t>
            </a:r>
            <a:r>
              <a:rPr lang="en-US" sz="3200" b="1" dirty="0" smtClean="0">
                <a:latin typeface="Book Antiqua" pitchFamily="18" charset="0"/>
              </a:rPr>
              <a:t>xplain noun and its classifications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b="1" dirty="0">
                <a:latin typeface="Book Antiqua" pitchFamily="18" charset="0"/>
              </a:rPr>
              <a:t>d</a:t>
            </a:r>
            <a:r>
              <a:rPr lang="en-US" sz="3200" b="1" dirty="0" smtClean="0">
                <a:latin typeface="Book Antiqua" pitchFamily="18" charset="0"/>
              </a:rPr>
              <a:t>efine the definition of nouns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b="1" dirty="0" smtClean="0">
                <a:latin typeface="Book Antiqua" pitchFamily="18" charset="0"/>
              </a:rPr>
              <a:t>identify nouns</a:t>
            </a:r>
          </a:p>
        </p:txBody>
      </p:sp>
    </p:spTree>
    <p:extLst>
      <p:ext uri="{BB962C8B-B14F-4D97-AF65-F5344CB8AC3E}">
        <p14:creationId xmlns:p14="http://schemas.microsoft.com/office/powerpoint/2010/main" val="378972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272" y="152402"/>
            <a:ext cx="4356685" cy="304799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56" y="3200400"/>
            <a:ext cx="4337816" cy="32766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65"/>
          <a:stretch/>
        </p:blipFill>
        <p:spPr>
          <a:xfrm>
            <a:off x="4548272" y="3200400"/>
            <a:ext cx="4356685" cy="328022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56" y="152402"/>
            <a:ext cx="4337816" cy="304799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52400" y="381000"/>
            <a:ext cx="1465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Honesty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495800" y="3810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Horse, rider 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981200" y="5638800"/>
            <a:ext cx="1237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Gold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4600" y="56388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Determination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33400" y="1079212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What kind of words have you observed?</a:t>
            </a:r>
            <a:endParaRPr lang="en-US" sz="3200" b="1" dirty="0"/>
          </a:p>
        </p:txBody>
      </p:sp>
      <p:sp>
        <p:nvSpPr>
          <p:cNvPr id="17" name="Oval 16"/>
          <p:cNvSpPr/>
          <p:nvPr/>
        </p:nvSpPr>
        <p:spPr>
          <a:xfrm>
            <a:off x="1295400" y="2045691"/>
            <a:ext cx="6781800" cy="2362200"/>
          </a:xfrm>
          <a:prstGeom prst="ellipse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Naming words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8364" y="5018066"/>
            <a:ext cx="8314872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A noun is the </a:t>
            </a:r>
            <a:r>
              <a:rPr lang="en-US" sz="3200" b="1" dirty="0" smtClean="0">
                <a:solidFill>
                  <a:schemeClr val="bg1"/>
                </a:solidFill>
              </a:rPr>
              <a:t>name of </a:t>
            </a:r>
            <a:r>
              <a:rPr lang="en-US" sz="3200" b="1" dirty="0">
                <a:solidFill>
                  <a:schemeClr val="bg1"/>
                </a:solidFill>
              </a:rPr>
              <a:t>anything</a:t>
            </a:r>
            <a:r>
              <a:rPr lang="en-US" sz="3200" b="1" dirty="0" smtClean="0">
                <a:solidFill>
                  <a:schemeClr val="bg1"/>
                </a:solidFill>
              </a:rPr>
              <a:t>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0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6" grpId="0"/>
      <p:bldP spid="17" grpId="0" animBg="1"/>
      <p:bldP spid="1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1371</TotalTime>
  <Words>787</Words>
  <Application>Microsoft Office PowerPoint</Application>
  <PresentationFormat>On-screen Show (4:3)</PresentationFormat>
  <Paragraphs>146</Paragraphs>
  <Slides>21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143</cp:revision>
  <dcterms:created xsi:type="dcterms:W3CDTF">2014-10-18T07:03:34Z</dcterms:created>
  <dcterms:modified xsi:type="dcterms:W3CDTF">2015-06-24T04:07:46Z</dcterms:modified>
</cp:coreProperties>
</file>